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027" autoAdjust="0"/>
    <p:restoredTop sz="94660"/>
  </p:normalViewPr>
  <p:slideViewPr>
    <p:cSldViewPr snapToGrid="0">
      <p:cViewPr varScale="1">
        <p:scale>
          <a:sx n="68" d="100"/>
          <a:sy n="68" d="100"/>
        </p:scale>
        <p:origin x="-696"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00C7D6-0D22-4510-AF8D-C1713605CE50}" type="datetimeFigureOut">
              <a:rPr lang="en-GB" smtClean="0"/>
              <a:pPr/>
              <a:t>24/04/2019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F2DBCA-4343-4BF5-A580-F536F82D04FC}" type="slidenum">
              <a:rPr lang="en-GB" smtClean="0"/>
              <a:pPr/>
              <a:t>‹#›</a:t>
            </a:fld>
            <a:endParaRPr lang="en-GB"/>
          </a:p>
        </p:txBody>
      </p:sp>
    </p:spTree>
    <p:extLst>
      <p:ext uri="{BB962C8B-B14F-4D97-AF65-F5344CB8AC3E}">
        <p14:creationId xmlns:p14="http://schemas.microsoft.com/office/powerpoint/2010/main" xmlns="" val="1931120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Racism and inequality are usually governed by slavery, discrimination and other forms of in equality which relate to the origins of regimes in the colonial world (Gillborn</a:t>
            </a:r>
            <a:r>
              <a:rPr lang="en-GB" baseline="0" dirty="0" smtClean="0"/>
              <a:t> </a:t>
            </a:r>
            <a:r>
              <a:rPr lang="en-GB" dirty="0" smtClean="0"/>
              <a:t>279).</a:t>
            </a:r>
            <a:r>
              <a:rPr lang="en-GB" baseline="0" dirty="0" smtClean="0"/>
              <a:t> Different sociological perspectives have been tendered to explain the phenomenon of racism and inequality as well as discrimination. </a:t>
            </a:r>
            <a:endParaRPr lang="en-GB" dirty="0"/>
          </a:p>
        </p:txBody>
      </p:sp>
      <p:sp>
        <p:nvSpPr>
          <p:cNvPr id="4" name="Slide Number Placeholder 3"/>
          <p:cNvSpPr>
            <a:spLocks noGrp="1"/>
          </p:cNvSpPr>
          <p:nvPr>
            <p:ph type="sldNum" sz="quarter" idx="10"/>
          </p:nvPr>
        </p:nvSpPr>
        <p:spPr/>
        <p:txBody>
          <a:bodyPr/>
          <a:lstStyle/>
          <a:p>
            <a:fld id="{CCF2DBCA-4343-4BF5-A580-F536F82D04FC}" type="slidenum">
              <a:rPr lang="en-GB" smtClean="0"/>
              <a:pPr/>
              <a:t>2</a:t>
            </a:fld>
            <a:endParaRPr lang="en-GB"/>
          </a:p>
        </p:txBody>
      </p:sp>
    </p:spTree>
    <p:extLst>
      <p:ext uri="{BB962C8B-B14F-4D97-AF65-F5344CB8AC3E}">
        <p14:creationId xmlns:p14="http://schemas.microsoft.com/office/powerpoint/2010/main" xmlns="" val="3528727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According</a:t>
            </a:r>
            <a:r>
              <a:rPr lang="en-GB" baseline="0" dirty="0" smtClean="0"/>
              <a:t> to</a:t>
            </a:r>
            <a:r>
              <a:rPr lang="en-GB" dirty="0" smtClean="0"/>
              <a:t> O'Connor (11), ‘‘this is the reason that I do not usually ride by myself on these buses by myself’’. This quote is important in the analysis because it supports the theme of racism and inequality among different races.</a:t>
            </a:r>
            <a:endParaRPr lang="en-GB" dirty="0"/>
          </a:p>
        </p:txBody>
      </p:sp>
      <p:sp>
        <p:nvSpPr>
          <p:cNvPr id="4" name="Slide Number Placeholder 3"/>
          <p:cNvSpPr>
            <a:spLocks noGrp="1"/>
          </p:cNvSpPr>
          <p:nvPr>
            <p:ph type="sldNum" sz="quarter" idx="10"/>
          </p:nvPr>
        </p:nvSpPr>
        <p:spPr/>
        <p:txBody>
          <a:bodyPr/>
          <a:lstStyle/>
          <a:p>
            <a:fld id="{CCF2DBCA-4343-4BF5-A580-F536F82D04FC}" type="slidenum">
              <a:rPr lang="en-GB" smtClean="0"/>
              <a:pPr/>
              <a:t>3</a:t>
            </a:fld>
            <a:endParaRPr lang="en-GB"/>
          </a:p>
        </p:txBody>
      </p:sp>
    </p:spTree>
    <p:extLst>
      <p:ext uri="{BB962C8B-B14F-4D97-AF65-F5344CB8AC3E}">
        <p14:creationId xmlns:p14="http://schemas.microsoft.com/office/powerpoint/2010/main" xmlns="" val="2525675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author infers that the</a:t>
            </a:r>
            <a:r>
              <a:rPr lang="en-GB" baseline="0" dirty="0" smtClean="0"/>
              <a:t> racist attitudes concerning the two women make them</a:t>
            </a:r>
            <a:r>
              <a:rPr lang="en-GB" dirty="0" smtClean="0"/>
              <a:t> unable to recognize it. Thus, women should act as role models in the fight to eliminate racism and inequality through their actions and activities (Brown et al., 14).</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CCF2DBCA-4343-4BF5-A580-F536F82D04FC}" type="slidenum">
              <a:rPr lang="en-GB" smtClean="0"/>
              <a:pPr/>
              <a:t>4</a:t>
            </a:fld>
            <a:endParaRPr lang="en-GB"/>
          </a:p>
        </p:txBody>
      </p:sp>
    </p:spTree>
    <p:extLst>
      <p:ext uri="{BB962C8B-B14F-4D97-AF65-F5344CB8AC3E}">
        <p14:creationId xmlns:p14="http://schemas.microsoft.com/office/powerpoint/2010/main" xmlns="" val="3394029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language of Julia was</a:t>
            </a:r>
            <a:r>
              <a:rPr lang="en-GB" dirty="0" smtClean="0"/>
              <a:t> characterized by racism since his empty beliefs are shown in his inabilities to connect and closely interact with black people deeply. Therefore, the criterion of financial positions as well as the backgrounds should not be used as discrimination agents (Gillborn 280).</a:t>
            </a:r>
            <a:endParaRPr lang="en-GB" dirty="0"/>
          </a:p>
        </p:txBody>
      </p:sp>
      <p:sp>
        <p:nvSpPr>
          <p:cNvPr id="4" name="Slide Number Placeholder 3"/>
          <p:cNvSpPr>
            <a:spLocks noGrp="1"/>
          </p:cNvSpPr>
          <p:nvPr>
            <p:ph type="sldNum" sz="quarter" idx="10"/>
          </p:nvPr>
        </p:nvSpPr>
        <p:spPr/>
        <p:txBody>
          <a:bodyPr/>
          <a:lstStyle/>
          <a:p>
            <a:fld id="{CCF2DBCA-4343-4BF5-A580-F536F82D04FC}" type="slidenum">
              <a:rPr lang="en-GB" smtClean="0"/>
              <a:pPr/>
              <a:t>5</a:t>
            </a:fld>
            <a:endParaRPr lang="en-GB"/>
          </a:p>
        </p:txBody>
      </p:sp>
    </p:spTree>
    <p:extLst>
      <p:ext uri="{BB962C8B-B14F-4D97-AF65-F5344CB8AC3E}">
        <p14:creationId xmlns:p14="http://schemas.microsoft.com/office/powerpoint/2010/main" xmlns="" val="1070328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addition, Julian’s Mother did not give the boy a ‘‘hand out’’ in order to help him, but only because she usually gives coins to all the cute children despite the races they come from. It</a:t>
            </a:r>
            <a:r>
              <a:rPr lang="en-GB" baseline="0" dirty="0" smtClean="0"/>
              <a:t> is essential to </a:t>
            </a:r>
            <a:r>
              <a:rPr lang="en-GB" dirty="0" smtClean="0"/>
              <a:t>eliminate values of distrust and anger among different races hence leading to their coexistence (</a:t>
            </a:r>
            <a:r>
              <a:rPr lang="en-GB" dirty="0" err="1" smtClean="0"/>
              <a:t>Valoyes</a:t>
            </a:r>
            <a:r>
              <a:rPr lang="en-GB" dirty="0" smtClean="0"/>
              <a:t>-Chávez et al., 20).</a:t>
            </a:r>
            <a:endParaRPr lang="en-GB" dirty="0"/>
          </a:p>
        </p:txBody>
      </p:sp>
      <p:sp>
        <p:nvSpPr>
          <p:cNvPr id="4" name="Slide Number Placeholder 3"/>
          <p:cNvSpPr>
            <a:spLocks noGrp="1"/>
          </p:cNvSpPr>
          <p:nvPr>
            <p:ph type="sldNum" sz="quarter" idx="10"/>
          </p:nvPr>
        </p:nvSpPr>
        <p:spPr/>
        <p:txBody>
          <a:bodyPr/>
          <a:lstStyle/>
          <a:p>
            <a:fld id="{CCF2DBCA-4343-4BF5-A580-F536F82D04FC}" type="slidenum">
              <a:rPr lang="en-GB" smtClean="0"/>
              <a:pPr/>
              <a:t>6</a:t>
            </a:fld>
            <a:endParaRPr lang="en-GB"/>
          </a:p>
        </p:txBody>
      </p:sp>
    </p:spTree>
    <p:extLst>
      <p:ext uri="{BB962C8B-B14F-4D97-AF65-F5344CB8AC3E}">
        <p14:creationId xmlns:p14="http://schemas.microsoft.com/office/powerpoint/2010/main" xmlns="" val="2789435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Julian is unable to live according to this belief because he has been brought up in a family that is governed by racism and inequality against the blacks (Kraus et al., 30). Therefore, the context of cultural traditions and family background that should not be a reason towards practicing racism and inequality.</a:t>
            </a:r>
            <a:endParaRPr lang="en-GB" dirty="0"/>
          </a:p>
        </p:txBody>
      </p:sp>
      <p:sp>
        <p:nvSpPr>
          <p:cNvPr id="4" name="Slide Number Placeholder 3"/>
          <p:cNvSpPr>
            <a:spLocks noGrp="1"/>
          </p:cNvSpPr>
          <p:nvPr>
            <p:ph type="sldNum" sz="quarter" idx="10"/>
          </p:nvPr>
        </p:nvSpPr>
        <p:spPr/>
        <p:txBody>
          <a:bodyPr/>
          <a:lstStyle/>
          <a:p>
            <a:fld id="{CCF2DBCA-4343-4BF5-A580-F536F82D04FC}" type="slidenum">
              <a:rPr lang="en-GB" smtClean="0"/>
              <a:pPr/>
              <a:t>7</a:t>
            </a:fld>
            <a:endParaRPr lang="en-GB"/>
          </a:p>
        </p:txBody>
      </p:sp>
    </p:spTree>
    <p:extLst>
      <p:ext uri="{BB962C8B-B14F-4D97-AF65-F5344CB8AC3E}">
        <p14:creationId xmlns:p14="http://schemas.microsoft.com/office/powerpoint/2010/main" xmlns="" val="2170840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is clear that Julian’s mother</a:t>
            </a:r>
            <a:r>
              <a:rPr lang="en-GB" baseline="0" dirty="0" smtClean="0"/>
              <a:t> does</a:t>
            </a:r>
            <a:r>
              <a:rPr lang="en-GB" dirty="0" smtClean="0"/>
              <a:t> not care whether blacks increase their social standing as long as she did not see it. To a great extent, elements of racism and inequality are triggered by gruesome histories that may force the victims to continue practicing it (Thomas et al., 20).</a:t>
            </a:r>
            <a:endParaRPr lang="en-GB" dirty="0"/>
          </a:p>
        </p:txBody>
      </p:sp>
      <p:sp>
        <p:nvSpPr>
          <p:cNvPr id="4" name="Slide Number Placeholder 3"/>
          <p:cNvSpPr>
            <a:spLocks noGrp="1"/>
          </p:cNvSpPr>
          <p:nvPr>
            <p:ph type="sldNum" sz="quarter" idx="10"/>
          </p:nvPr>
        </p:nvSpPr>
        <p:spPr/>
        <p:txBody>
          <a:bodyPr/>
          <a:lstStyle/>
          <a:p>
            <a:fld id="{CCF2DBCA-4343-4BF5-A580-F536F82D04FC}" type="slidenum">
              <a:rPr lang="en-GB" smtClean="0"/>
              <a:pPr/>
              <a:t>8</a:t>
            </a:fld>
            <a:endParaRPr lang="en-GB"/>
          </a:p>
        </p:txBody>
      </p:sp>
    </p:spTree>
    <p:extLst>
      <p:ext uri="{BB962C8B-B14F-4D97-AF65-F5344CB8AC3E}">
        <p14:creationId xmlns:p14="http://schemas.microsoft.com/office/powerpoint/2010/main" xmlns="" val="2090252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People in society should not pretend to be ethical through the language they use a bit instead they should aim at treating all races the same to end racism and inequality (O'Connor</a:t>
            </a:r>
            <a:r>
              <a:rPr lang="en-GB" baseline="0" dirty="0" smtClean="0"/>
              <a:t> </a:t>
            </a:r>
            <a:r>
              <a:rPr lang="en-GB" dirty="0" smtClean="0"/>
              <a:t>35). The</a:t>
            </a:r>
            <a:r>
              <a:rPr lang="en-GB" baseline="0" dirty="0" smtClean="0"/>
              <a:t> </a:t>
            </a:r>
            <a:r>
              <a:rPr lang="en-GB" dirty="0" smtClean="0"/>
              <a:t>colour of the hat is purple the, which is usually traditionally symbolic since it is an indication of royalty among states. </a:t>
            </a:r>
            <a:endParaRPr lang="en-GB" dirty="0"/>
          </a:p>
        </p:txBody>
      </p:sp>
      <p:sp>
        <p:nvSpPr>
          <p:cNvPr id="4" name="Slide Number Placeholder 3"/>
          <p:cNvSpPr>
            <a:spLocks noGrp="1"/>
          </p:cNvSpPr>
          <p:nvPr>
            <p:ph type="sldNum" sz="quarter" idx="10"/>
          </p:nvPr>
        </p:nvSpPr>
        <p:spPr/>
        <p:txBody>
          <a:bodyPr/>
          <a:lstStyle/>
          <a:p>
            <a:fld id="{CCF2DBCA-4343-4BF5-A580-F536F82D04FC}" type="slidenum">
              <a:rPr lang="en-GB" smtClean="0"/>
              <a:pPr/>
              <a:t>9</a:t>
            </a:fld>
            <a:endParaRPr lang="en-GB"/>
          </a:p>
        </p:txBody>
      </p:sp>
    </p:spTree>
    <p:extLst>
      <p:ext uri="{BB962C8B-B14F-4D97-AF65-F5344CB8AC3E}">
        <p14:creationId xmlns:p14="http://schemas.microsoft.com/office/powerpoint/2010/main" xmlns="" val="1279601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 hinted on the source story, racism and inequality affect the daily interactions since those who practice it develop negative attitudes and bias since they use bases such as backgrounds, colour, races and financial positions among others (Thomas et al., 40). </a:t>
            </a:r>
            <a:endParaRPr lang="en-GB" dirty="0"/>
          </a:p>
        </p:txBody>
      </p:sp>
      <p:sp>
        <p:nvSpPr>
          <p:cNvPr id="4" name="Slide Number Placeholder 3"/>
          <p:cNvSpPr>
            <a:spLocks noGrp="1"/>
          </p:cNvSpPr>
          <p:nvPr>
            <p:ph type="sldNum" sz="quarter" idx="10"/>
          </p:nvPr>
        </p:nvSpPr>
        <p:spPr/>
        <p:txBody>
          <a:bodyPr/>
          <a:lstStyle/>
          <a:p>
            <a:fld id="{CCF2DBCA-4343-4BF5-A580-F536F82D04FC}" type="slidenum">
              <a:rPr lang="en-GB" smtClean="0"/>
              <a:pPr/>
              <a:t>10</a:t>
            </a:fld>
            <a:endParaRPr lang="en-GB"/>
          </a:p>
        </p:txBody>
      </p:sp>
    </p:spTree>
    <p:extLst>
      <p:ext uri="{BB962C8B-B14F-4D97-AF65-F5344CB8AC3E}">
        <p14:creationId xmlns:p14="http://schemas.microsoft.com/office/powerpoint/2010/main" xmlns="" val="4179726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is essential that people should understand the roles of gender, class, and race. Policy makers, law makers, and other concerned authorities ought to look at the issue of racism and inequality more practically rather than theoretically. </a:t>
            </a:r>
            <a:endParaRPr lang="en-GB" dirty="0"/>
          </a:p>
        </p:txBody>
      </p:sp>
      <p:sp>
        <p:nvSpPr>
          <p:cNvPr id="4" name="Slide Number Placeholder 3"/>
          <p:cNvSpPr>
            <a:spLocks noGrp="1"/>
          </p:cNvSpPr>
          <p:nvPr>
            <p:ph type="sldNum" sz="quarter" idx="10"/>
          </p:nvPr>
        </p:nvSpPr>
        <p:spPr/>
        <p:txBody>
          <a:bodyPr/>
          <a:lstStyle/>
          <a:p>
            <a:fld id="{CCF2DBCA-4343-4BF5-A580-F536F82D04FC}" type="slidenum">
              <a:rPr lang="en-GB" smtClean="0"/>
              <a:pPr/>
              <a:t>11</a:t>
            </a:fld>
            <a:endParaRPr lang="en-GB"/>
          </a:p>
        </p:txBody>
      </p:sp>
    </p:spTree>
    <p:extLst>
      <p:ext uri="{BB962C8B-B14F-4D97-AF65-F5344CB8AC3E}">
        <p14:creationId xmlns:p14="http://schemas.microsoft.com/office/powerpoint/2010/main" xmlns="" val="1486929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D5392BF-EE7C-4293-B03C-A079F3051BC9}" type="datetimeFigureOut">
              <a:rPr lang="en-GB" smtClean="0"/>
              <a:pPr/>
              <a:t>24/04/2019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BE923F-6B66-4810-A917-CD31CC4C7938}" type="slidenum">
              <a:rPr lang="en-GB" smtClean="0"/>
              <a:pPr/>
              <a:t>‹#›</a:t>
            </a:fld>
            <a:endParaRPr lang="en-GB"/>
          </a:p>
        </p:txBody>
      </p:sp>
    </p:spTree>
    <p:extLst>
      <p:ext uri="{BB962C8B-B14F-4D97-AF65-F5344CB8AC3E}">
        <p14:creationId xmlns:p14="http://schemas.microsoft.com/office/powerpoint/2010/main" xmlns="" val="2106839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5392BF-EE7C-4293-B03C-A079F3051BC9}" type="datetimeFigureOut">
              <a:rPr lang="en-GB" smtClean="0"/>
              <a:pPr/>
              <a:t>24/04/2019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BE923F-6B66-4810-A917-CD31CC4C7938}" type="slidenum">
              <a:rPr lang="en-GB" smtClean="0"/>
              <a:pPr/>
              <a:t>‹#›</a:t>
            </a:fld>
            <a:endParaRPr lang="en-GB"/>
          </a:p>
        </p:txBody>
      </p:sp>
    </p:spTree>
    <p:extLst>
      <p:ext uri="{BB962C8B-B14F-4D97-AF65-F5344CB8AC3E}">
        <p14:creationId xmlns:p14="http://schemas.microsoft.com/office/powerpoint/2010/main" xmlns="" val="420138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5392BF-EE7C-4293-B03C-A079F3051BC9}" type="datetimeFigureOut">
              <a:rPr lang="en-GB" smtClean="0"/>
              <a:pPr/>
              <a:t>24/04/2019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BE923F-6B66-4810-A917-CD31CC4C7938}" type="slidenum">
              <a:rPr lang="en-GB" smtClean="0"/>
              <a:pPr/>
              <a:t>‹#›</a:t>
            </a:fld>
            <a:endParaRPr lang="en-GB"/>
          </a:p>
        </p:txBody>
      </p:sp>
    </p:spTree>
    <p:extLst>
      <p:ext uri="{BB962C8B-B14F-4D97-AF65-F5344CB8AC3E}">
        <p14:creationId xmlns:p14="http://schemas.microsoft.com/office/powerpoint/2010/main" xmlns="" val="3771807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D5392BF-EE7C-4293-B03C-A079F3051BC9}" type="datetimeFigureOut">
              <a:rPr lang="en-GB" smtClean="0"/>
              <a:pPr/>
              <a:t>24/04/2019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BE923F-6B66-4810-A917-CD31CC4C7938}" type="slidenum">
              <a:rPr lang="en-GB" smtClean="0"/>
              <a:pPr/>
              <a:t>‹#›</a:t>
            </a:fld>
            <a:endParaRPr lang="en-GB"/>
          </a:p>
        </p:txBody>
      </p:sp>
    </p:spTree>
    <p:extLst>
      <p:ext uri="{BB962C8B-B14F-4D97-AF65-F5344CB8AC3E}">
        <p14:creationId xmlns:p14="http://schemas.microsoft.com/office/powerpoint/2010/main" xmlns="" val="515807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D5392BF-EE7C-4293-B03C-A079F3051BC9}" type="datetimeFigureOut">
              <a:rPr lang="en-GB" smtClean="0"/>
              <a:pPr/>
              <a:t>24/04/2019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4BE923F-6B66-4810-A917-CD31CC4C7938}" type="slidenum">
              <a:rPr lang="en-GB" smtClean="0"/>
              <a:pPr/>
              <a:t>‹#›</a:t>
            </a:fld>
            <a:endParaRPr lang="en-GB"/>
          </a:p>
        </p:txBody>
      </p:sp>
    </p:spTree>
    <p:extLst>
      <p:ext uri="{BB962C8B-B14F-4D97-AF65-F5344CB8AC3E}">
        <p14:creationId xmlns:p14="http://schemas.microsoft.com/office/powerpoint/2010/main" xmlns="" val="3227117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D5392BF-EE7C-4293-B03C-A079F3051BC9}" type="datetimeFigureOut">
              <a:rPr lang="en-GB" smtClean="0"/>
              <a:pPr/>
              <a:t>24/04/2019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4BE923F-6B66-4810-A917-CD31CC4C7938}" type="slidenum">
              <a:rPr lang="en-GB" smtClean="0"/>
              <a:pPr/>
              <a:t>‹#›</a:t>
            </a:fld>
            <a:endParaRPr lang="en-GB"/>
          </a:p>
        </p:txBody>
      </p:sp>
    </p:spTree>
    <p:extLst>
      <p:ext uri="{BB962C8B-B14F-4D97-AF65-F5344CB8AC3E}">
        <p14:creationId xmlns:p14="http://schemas.microsoft.com/office/powerpoint/2010/main" xmlns="" val="185452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392BF-EE7C-4293-B03C-A079F3051BC9}" type="datetimeFigureOut">
              <a:rPr lang="en-GB" smtClean="0"/>
              <a:pPr/>
              <a:t>24/04/2019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4BE923F-6B66-4810-A917-CD31CC4C7938}" type="slidenum">
              <a:rPr lang="en-GB" smtClean="0"/>
              <a:pPr/>
              <a:t>‹#›</a:t>
            </a:fld>
            <a:endParaRPr lang="en-GB"/>
          </a:p>
        </p:txBody>
      </p:sp>
    </p:spTree>
    <p:extLst>
      <p:ext uri="{BB962C8B-B14F-4D97-AF65-F5344CB8AC3E}">
        <p14:creationId xmlns:p14="http://schemas.microsoft.com/office/powerpoint/2010/main" xmlns="" val="2895753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5392BF-EE7C-4293-B03C-A079F3051BC9}" type="datetimeFigureOut">
              <a:rPr lang="en-GB" smtClean="0"/>
              <a:pPr/>
              <a:t>24/04/2019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BE923F-6B66-4810-A917-CD31CC4C7938}" type="slidenum">
              <a:rPr lang="en-GB" smtClean="0"/>
              <a:pPr/>
              <a:t>‹#›</a:t>
            </a:fld>
            <a:endParaRPr lang="en-GB"/>
          </a:p>
        </p:txBody>
      </p:sp>
    </p:spTree>
    <p:extLst>
      <p:ext uri="{BB962C8B-B14F-4D97-AF65-F5344CB8AC3E}">
        <p14:creationId xmlns:p14="http://schemas.microsoft.com/office/powerpoint/2010/main" xmlns="" val="3952937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BE923F-6B66-4810-A917-CD31CC4C7938}" type="slidenum">
              <a:rPr lang="en-GB" smtClean="0"/>
              <a:pPr/>
              <a:t>‹#›</a:t>
            </a:fld>
            <a:endParaRPr lang="en-GB"/>
          </a:p>
        </p:txBody>
      </p:sp>
      <p:sp>
        <p:nvSpPr>
          <p:cNvPr id="5" name="Date Placeholder 4"/>
          <p:cNvSpPr>
            <a:spLocks noGrp="1"/>
          </p:cNvSpPr>
          <p:nvPr>
            <p:ph type="dt" sz="half" idx="10"/>
          </p:nvPr>
        </p:nvSpPr>
        <p:spPr/>
        <p:txBody>
          <a:bodyPr/>
          <a:lstStyle/>
          <a:p>
            <a:fld id="{6D5392BF-EE7C-4293-B03C-A079F3051BC9}" type="datetimeFigureOut">
              <a:rPr lang="en-GB" smtClean="0"/>
              <a:pPr/>
              <a:t>24/04/2019</a:t>
            </a:fld>
            <a:endParaRPr lang="en-GB"/>
          </a:p>
        </p:txBody>
      </p:sp>
    </p:spTree>
    <p:extLst>
      <p:ext uri="{BB962C8B-B14F-4D97-AF65-F5344CB8AC3E}">
        <p14:creationId xmlns:p14="http://schemas.microsoft.com/office/powerpoint/2010/main" xmlns="" val="3270613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5392BF-EE7C-4293-B03C-A079F3051BC9}" type="datetimeFigureOut">
              <a:rPr lang="en-GB" smtClean="0"/>
              <a:pPr/>
              <a:t>24/04/2019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BE923F-6B66-4810-A917-CD31CC4C7938}" type="slidenum">
              <a:rPr lang="en-GB" smtClean="0"/>
              <a:pPr/>
              <a:t>‹#›</a:t>
            </a:fld>
            <a:endParaRPr lang="en-GB"/>
          </a:p>
        </p:txBody>
      </p:sp>
    </p:spTree>
    <p:extLst>
      <p:ext uri="{BB962C8B-B14F-4D97-AF65-F5344CB8AC3E}">
        <p14:creationId xmlns:p14="http://schemas.microsoft.com/office/powerpoint/2010/main" xmlns="" val="2338741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5392BF-EE7C-4293-B03C-A079F3051BC9}" type="datetimeFigureOut">
              <a:rPr lang="en-GB" smtClean="0"/>
              <a:pPr/>
              <a:t>24/04/2019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BE923F-6B66-4810-A917-CD31CC4C7938}"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465959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5392BF-EE7C-4293-B03C-A079F3051BC9}" type="datetimeFigureOut">
              <a:rPr lang="en-GB" smtClean="0"/>
              <a:pPr/>
              <a:t>24/04/2019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BE923F-6B66-4810-A917-CD31CC4C7938}" type="slidenum">
              <a:rPr lang="en-GB" smtClean="0"/>
              <a:pPr/>
              <a:t>‹#›</a:t>
            </a:fld>
            <a:endParaRPr lang="en-GB"/>
          </a:p>
        </p:txBody>
      </p:sp>
    </p:spTree>
    <p:extLst>
      <p:ext uri="{BB962C8B-B14F-4D97-AF65-F5344CB8AC3E}">
        <p14:creationId xmlns:p14="http://schemas.microsoft.com/office/powerpoint/2010/main" xmlns="" val="25761026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5392BF-EE7C-4293-B03C-A079F3051BC9}" type="datetimeFigureOut">
              <a:rPr lang="en-GB" smtClean="0"/>
              <a:pPr/>
              <a:t>24/04/2019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BE923F-6B66-4810-A917-CD31CC4C7938}"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1378952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5392BF-EE7C-4293-B03C-A079F3051BC9}" type="datetimeFigureOut">
              <a:rPr lang="en-GB" smtClean="0"/>
              <a:pPr/>
              <a:t>24/04/2019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BE923F-6B66-4810-A917-CD31CC4C7938}" type="slidenum">
              <a:rPr lang="en-GB" smtClean="0"/>
              <a:pPr/>
              <a:t>‹#›</a:t>
            </a:fld>
            <a:endParaRPr lang="en-GB"/>
          </a:p>
        </p:txBody>
      </p:sp>
    </p:spTree>
    <p:extLst>
      <p:ext uri="{BB962C8B-B14F-4D97-AF65-F5344CB8AC3E}">
        <p14:creationId xmlns:p14="http://schemas.microsoft.com/office/powerpoint/2010/main" xmlns="" val="12247849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5392BF-EE7C-4293-B03C-A079F3051BC9}" type="datetimeFigureOut">
              <a:rPr lang="en-GB" smtClean="0"/>
              <a:pPr/>
              <a:t>24/04/2019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BE923F-6B66-4810-A917-CD31CC4C7938}" type="slidenum">
              <a:rPr lang="en-GB" smtClean="0"/>
              <a:pPr/>
              <a:t>‹#›</a:t>
            </a:fld>
            <a:endParaRPr lang="en-GB"/>
          </a:p>
        </p:txBody>
      </p:sp>
    </p:spTree>
    <p:extLst>
      <p:ext uri="{BB962C8B-B14F-4D97-AF65-F5344CB8AC3E}">
        <p14:creationId xmlns:p14="http://schemas.microsoft.com/office/powerpoint/2010/main" xmlns="" val="24817128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5392BF-EE7C-4293-B03C-A079F3051BC9}" type="datetimeFigureOut">
              <a:rPr lang="en-GB" smtClean="0"/>
              <a:pPr/>
              <a:t>24/04/2019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BE923F-6B66-4810-A917-CD31CC4C7938}" type="slidenum">
              <a:rPr lang="en-GB" smtClean="0"/>
              <a:pPr/>
              <a:t>‹#›</a:t>
            </a:fld>
            <a:endParaRPr lang="en-GB"/>
          </a:p>
        </p:txBody>
      </p:sp>
    </p:spTree>
    <p:extLst>
      <p:ext uri="{BB962C8B-B14F-4D97-AF65-F5344CB8AC3E}">
        <p14:creationId xmlns:p14="http://schemas.microsoft.com/office/powerpoint/2010/main" xmlns="" val="3882215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D5392BF-EE7C-4293-B03C-A079F3051BC9}" type="datetimeFigureOut">
              <a:rPr lang="en-GB" smtClean="0"/>
              <a:pPr/>
              <a:t>24/04/2019</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4BE923F-6B66-4810-A917-CD31CC4C7938}" type="slidenum">
              <a:rPr lang="en-GB" smtClean="0"/>
              <a:pPr/>
              <a:t>‹#›</a:t>
            </a:fld>
            <a:endParaRPr lang="en-GB"/>
          </a:p>
        </p:txBody>
      </p:sp>
    </p:spTree>
    <p:extLst>
      <p:ext uri="{BB962C8B-B14F-4D97-AF65-F5344CB8AC3E}">
        <p14:creationId xmlns:p14="http://schemas.microsoft.com/office/powerpoint/2010/main" xmlns="" val="1376693464"/>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577010"/>
            <a:ext cx="7766936" cy="1510748"/>
          </a:xfrm>
        </p:spPr>
        <p:txBody>
          <a:bodyPr/>
          <a:lstStyle/>
          <a:p>
            <a:pPr algn="ctr"/>
            <a:r>
              <a:rPr lang="en-GB" sz="3200" dirty="0" smtClean="0">
                <a:latin typeface="Times New Roman" panose="02020603050405020304" pitchFamily="18" charset="0"/>
                <a:cs typeface="Times New Roman" panose="02020603050405020304" pitchFamily="18" charset="0"/>
              </a:rPr>
              <a:t>Everything </a:t>
            </a:r>
            <a:r>
              <a:rPr lang="en-GB" sz="3200" dirty="0">
                <a:latin typeface="Times New Roman" panose="02020603050405020304" pitchFamily="18" charset="0"/>
                <a:cs typeface="Times New Roman" panose="02020603050405020304" pitchFamily="18" charset="0"/>
              </a:rPr>
              <a:t>that Rises Must </a:t>
            </a:r>
            <a:r>
              <a:rPr lang="en-GB" sz="3200" dirty="0" smtClean="0">
                <a:latin typeface="Times New Roman" panose="02020603050405020304" pitchFamily="18" charset="0"/>
                <a:cs typeface="Times New Roman" panose="02020603050405020304" pitchFamily="18" charset="0"/>
              </a:rPr>
              <a:t>Converge</a:t>
            </a:r>
            <a:endParaRPr lang="en-GB"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07067" y="3697356"/>
            <a:ext cx="7766936" cy="808383"/>
          </a:xfrm>
        </p:spPr>
        <p:txBody>
          <a:bodyPr>
            <a:normAutofit/>
          </a:bodyPr>
          <a:lstStyle/>
          <a:p>
            <a:pPr algn="ctr"/>
            <a:r>
              <a:rPr lang="en-GB" sz="2800" dirty="0">
                <a:latin typeface="Times New Roman" panose="02020603050405020304" pitchFamily="18" charset="0"/>
                <a:cs typeface="Times New Roman" panose="02020603050405020304" pitchFamily="18" charset="0"/>
              </a:rPr>
              <a:t>Racism and Inequality</a:t>
            </a:r>
          </a:p>
        </p:txBody>
      </p:sp>
    </p:spTree>
    <p:extLst>
      <p:ext uri="{BB962C8B-B14F-4D97-AF65-F5344CB8AC3E}">
        <p14:creationId xmlns:p14="http://schemas.microsoft.com/office/powerpoint/2010/main" xmlns="" val="2333041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72278"/>
            <a:ext cx="8596668" cy="742122"/>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Introduction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755486"/>
            <a:ext cx="8596668" cy="4618810"/>
          </a:xfrm>
        </p:spPr>
        <p:txBody>
          <a:bodyPr>
            <a:normAutofit/>
          </a:bodyPr>
          <a:lstStyle/>
          <a:p>
            <a:r>
              <a:rPr lang="en-GB" sz="2000" dirty="0">
                <a:latin typeface="Times New Roman" panose="02020603050405020304" pitchFamily="18" charset="0"/>
                <a:cs typeface="Times New Roman" panose="02020603050405020304" pitchFamily="18" charset="0"/>
              </a:rPr>
              <a:t>Race and inequality </a:t>
            </a:r>
            <a:r>
              <a:rPr lang="en-GB" sz="2000" dirty="0" smtClean="0">
                <a:latin typeface="Times New Roman" panose="02020603050405020304" pitchFamily="18" charset="0"/>
                <a:cs typeface="Times New Roman" panose="02020603050405020304" pitchFamily="18" charset="0"/>
              </a:rPr>
              <a:t>are </a:t>
            </a:r>
            <a:r>
              <a:rPr lang="en-GB" sz="2000" dirty="0">
                <a:latin typeface="Times New Roman" panose="02020603050405020304" pitchFamily="18" charset="0"/>
                <a:cs typeface="Times New Roman" panose="02020603050405020304" pitchFamily="18" charset="0"/>
              </a:rPr>
              <a:t>foundational </a:t>
            </a:r>
            <a:r>
              <a:rPr lang="en-GB" sz="2000" dirty="0" smtClean="0">
                <a:latin typeface="Times New Roman" panose="02020603050405020304" pitchFamily="18" charset="0"/>
                <a:cs typeface="Times New Roman" panose="02020603050405020304" pitchFamily="18" charset="0"/>
              </a:rPr>
              <a:t>aspects </a:t>
            </a:r>
            <a:r>
              <a:rPr lang="en-GB" sz="2000" dirty="0">
                <a:latin typeface="Times New Roman" panose="02020603050405020304" pitchFamily="18" charset="0"/>
                <a:cs typeface="Times New Roman" panose="02020603050405020304" pitchFamily="18" charset="0"/>
              </a:rPr>
              <a:t>in the </a:t>
            </a:r>
            <a:r>
              <a:rPr lang="en-GB" sz="2000" dirty="0" smtClean="0">
                <a:latin typeface="Times New Roman" panose="02020603050405020304" pitchFamily="18" charset="0"/>
                <a:cs typeface="Times New Roman" panose="02020603050405020304" pitchFamily="18" charset="0"/>
              </a:rPr>
              <a:t>U.S.</a:t>
            </a:r>
          </a:p>
          <a:p>
            <a:r>
              <a:rPr lang="en-GB" sz="2000" dirty="0">
                <a:latin typeface="Times New Roman" panose="02020603050405020304" pitchFamily="18" charset="0"/>
                <a:cs typeface="Times New Roman" panose="02020603050405020304" pitchFamily="18" charset="0"/>
              </a:rPr>
              <a:t>D</a:t>
            </a:r>
            <a:r>
              <a:rPr lang="en-GB" sz="2000" dirty="0" smtClean="0">
                <a:latin typeface="Times New Roman" panose="02020603050405020304" pitchFamily="18" charset="0"/>
                <a:cs typeface="Times New Roman" panose="02020603050405020304" pitchFamily="18" charset="0"/>
              </a:rPr>
              <a:t>ifferent </a:t>
            </a:r>
            <a:r>
              <a:rPr lang="en-GB" sz="2000" dirty="0">
                <a:latin typeface="Times New Roman" panose="02020603050405020304" pitchFamily="18" charset="0"/>
                <a:cs typeface="Times New Roman" panose="02020603050405020304" pitchFamily="18" charset="0"/>
              </a:rPr>
              <a:t>races shared fundamental </a:t>
            </a:r>
            <a:r>
              <a:rPr lang="en-GB" sz="2000" dirty="0" smtClean="0">
                <a:latin typeface="Times New Roman" panose="02020603050405020304" pitchFamily="18" charset="0"/>
                <a:cs typeface="Times New Roman" panose="02020603050405020304" pitchFamily="18" charset="0"/>
              </a:rPr>
              <a:t>similarities (Gillborn</a:t>
            </a:r>
            <a:r>
              <a:rPr lang="en-GB" sz="2000" dirty="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279).</a:t>
            </a:r>
          </a:p>
          <a:p>
            <a:r>
              <a:rPr lang="en-GB" sz="2000" dirty="0">
                <a:latin typeface="Times New Roman" panose="02020603050405020304" pitchFamily="18" charset="0"/>
                <a:cs typeface="Times New Roman" panose="02020603050405020304" pitchFamily="18" charset="0"/>
              </a:rPr>
              <a:t>Racism and inequality </a:t>
            </a:r>
            <a:r>
              <a:rPr lang="en-GB" sz="2000" dirty="0" smtClean="0">
                <a:latin typeface="Times New Roman" panose="02020603050405020304" pitchFamily="18" charset="0"/>
                <a:cs typeface="Times New Roman" panose="02020603050405020304" pitchFamily="18" charset="0"/>
              </a:rPr>
              <a:t>are </a:t>
            </a:r>
            <a:r>
              <a:rPr lang="en-GB" sz="2000" dirty="0">
                <a:latin typeface="Times New Roman" panose="02020603050405020304" pitchFamily="18" charset="0"/>
                <a:cs typeface="Times New Roman" panose="02020603050405020304" pitchFamily="18" charset="0"/>
              </a:rPr>
              <a:t>massive </a:t>
            </a:r>
            <a:r>
              <a:rPr lang="en-GB" sz="2000" dirty="0" smtClean="0">
                <a:latin typeface="Times New Roman" panose="02020603050405020304" pitchFamily="18" charset="0"/>
                <a:cs typeface="Times New Roman" panose="02020603050405020304" pitchFamily="18" charset="0"/>
              </a:rPr>
              <a:t>challenges in the U.S.</a:t>
            </a:r>
          </a:p>
          <a:p>
            <a:r>
              <a:rPr lang="en-GB" sz="2000" dirty="0" smtClean="0">
                <a:latin typeface="Times New Roman" panose="02020603050405020304" pitchFamily="18" charset="0"/>
                <a:cs typeface="Times New Roman" panose="02020603050405020304" pitchFamily="18" charset="0"/>
              </a:rPr>
              <a:t>The reading show </a:t>
            </a:r>
            <a:r>
              <a:rPr lang="en-GB" sz="2000" dirty="0">
                <a:latin typeface="Times New Roman" panose="02020603050405020304" pitchFamily="18" charset="0"/>
                <a:cs typeface="Times New Roman" panose="02020603050405020304" pitchFamily="18" charset="0"/>
              </a:rPr>
              <a:t>elements of racism and inequality in </a:t>
            </a:r>
            <a:r>
              <a:rPr lang="en-GB" sz="2000" dirty="0" smtClean="0">
                <a:latin typeface="Times New Roman" panose="02020603050405020304" pitchFamily="18" charset="0"/>
                <a:cs typeface="Times New Roman" panose="02020603050405020304" pitchFamily="18" charset="0"/>
              </a:rPr>
              <a:t>American society. </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849614" y="3755749"/>
            <a:ext cx="7777552" cy="2863712"/>
          </a:xfrm>
          <a:prstGeom prst="rect">
            <a:avLst/>
          </a:prstGeom>
        </p:spPr>
      </p:pic>
    </p:spTree>
    <p:extLst>
      <p:ext uri="{BB962C8B-B14F-4D97-AF65-F5344CB8AC3E}">
        <p14:creationId xmlns:p14="http://schemas.microsoft.com/office/powerpoint/2010/main" xmlns="" val="2648988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72278"/>
            <a:ext cx="8596668" cy="702365"/>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Racism </a:t>
            </a:r>
            <a:r>
              <a:rPr lang="en-GB" sz="2800" dirty="0" smtClean="0">
                <a:latin typeface="Times New Roman" panose="02020603050405020304" pitchFamily="18" charset="0"/>
                <a:cs typeface="Times New Roman" panose="02020603050405020304" pitchFamily="18" charset="0"/>
              </a:rPr>
              <a:t>and </a:t>
            </a:r>
            <a:r>
              <a:rPr lang="en-GB" sz="2800" dirty="0" smtClean="0">
                <a:latin typeface="Times New Roman" panose="02020603050405020304" pitchFamily="18" charset="0"/>
                <a:cs typeface="Times New Roman" panose="02020603050405020304" pitchFamily="18" charset="0"/>
              </a:rPr>
              <a:t>Inequality </a:t>
            </a:r>
            <a:r>
              <a:rPr lang="en-GB" sz="2800" dirty="0" smtClean="0">
                <a:latin typeface="Times New Roman" panose="02020603050405020304" pitchFamily="18" charset="0"/>
                <a:cs typeface="Times New Roman" panose="02020603050405020304" pitchFamily="18" charset="0"/>
              </a:rPr>
              <a:t>affect </a:t>
            </a:r>
            <a:r>
              <a:rPr lang="en-GB" sz="2800" dirty="0" smtClean="0">
                <a:latin typeface="Times New Roman" panose="02020603050405020304" pitchFamily="18" charset="0"/>
                <a:cs typeface="Times New Roman" panose="02020603050405020304" pitchFamily="18" charset="0"/>
              </a:rPr>
              <a:t>Social Interactions </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775791"/>
            <a:ext cx="8596668" cy="4265571"/>
          </a:xfrm>
        </p:spPr>
        <p:txBody>
          <a:bodyPr>
            <a:normAutofit/>
          </a:bodyPr>
          <a:lstStyle/>
          <a:p>
            <a:r>
              <a:rPr lang="en-GB" sz="2000" dirty="0" smtClean="0">
                <a:latin typeface="Times New Roman" panose="02020603050405020304" pitchFamily="18" charset="0"/>
                <a:cs typeface="Times New Roman" panose="02020603050405020304" pitchFamily="18" charset="0"/>
              </a:rPr>
              <a:t>Negative attitudes </a:t>
            </a:r>
            <a:r>
              <a:rPr lang="en-GB" sz="2000" dirty="0">
                <a:latin typeface="Times New Roman" panose="02020603050405020304" pitchFamily="18" charset="0"/>
                <a:cs typeface="Times New Roman" panose="02020603050405020304" pitchFamily="18" charset="0"/>
              </a:rPr>
              <a:t>against other </a:t>
            </a:r>
            <a:r>
              <a:rPr lang="en-GB" sz="2000" dirty="0" smtClean="0">
                <a:latin typeface="Times New Roman" panose="02020603050405020304" pitchFamily="18" charset="0"/>
                <a:cs typeface="Times New Roman" panose="02020603050405020304" pitchFamily="18" charset="0"/>
              </a:rPr>
              <a:t>people in society are </a:t>
            </a:r>
            <a:r>
              <a:rPr lang="en-GB" sz="2000" dirty="0">
                <a:latin typeface="Times New Roman" panose="02020603050405020304" pitchFamily="18" charset="0"/>
                <a:cs typeface="Times New Roman" panose="02020603050405020304" pitchFamily="18" charset="0"/>
              </a:rPr>
              <a:t>created</a:t>
            </a:r>
            <a:r>
              <a:rPr lang="en-GB" sz="2000" dirty="0" smtClean="0">
                <a:latin typeface="Times New Roman" panose="02020603050405020304" pitchFamily="18" charset="0"/>
                <a:cs typeface="Times New Roman" panose="02020603050405020304" pitchFamily="18" charset="0"/>
              </a:rPr>
              <a:t>.</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Social interactions are improved among races through </a:t>
            </a:r>
            <a:r>
              <a:rPr lang="en-GB" sz="2000" dirty="0" smtClean="0">
                <a:latin typeface="Times New Roman" panose="02020603050405020304" pitchFamily="18" charset="0"/>
                <a:cs typeface="Times New Roman" panose="02020603050405020304" pitchFamily="18" charset="0"/>
              </a:rPr>
              <a:t>working and travelling.</a:t>
            </a:r>
          </a:p>
          <a:p>
            <a:r>
              <a:rPr lang="en-GB" sz="2000" dirty="0">
                <a:latin typeface="Times New Roman" panose="02020603050405020304" pitchFamily="18" charset="0"/>
                <a:cs typeface="Times New Roman" panose="02020603050405020304" pitchFamily="18" charset="0"/>
              </a:rPr>
              <a:t>Julian’s mother had a negative perception regarding the </a:t>
            </a:r>
            <a:r>
              <a:rPr lang="en-GB" sz="2000" dirty="0" smtClean="0">
                <a:latin typeface="Times New Roman" panose="02020603050405020304" pitchFamily="18" charset="0"/>
                <a:cs typeface="Times New Roman" panose="02020603050405020304" pitchFamily="18" charset="0"/>
              </a:rPr>
              <a:t>blacks (O'Connor 11).</a:t>
            </a:r>
          </a:p>
          <a:p>
            <a:r>
              <a:rPr lang="en-GB" sz="2000" dirty="0">
                <a:latin typeface="Times New Roman" panose="02020603050405020304" pitchFamily="18" charset="0"/>
                <a:cs typeface="Times New Roman" panose="02020603050405020304" pitchFamily="18" charset="0"/>
              </a:rPr>
              <a:t>This </a:t>
            </a:r>
            <a:r>
              <a:rPr lang="en-GB" sz="2000" dirty="0" smtClean="0">
                <a:latin typeface="Times New Roman" panose="02020603050405020304" pitchFamily="18" charset="0"/>
                <a:cs typeface="Times New Roman" panose="02020603050405020304" pitchFamily="18" charset="0"/>
              </a:rPr>
              <a:t>is because she </a:t>
            </a:r>
            <a:r>
              <a:rPr lang="en-GB" sz="2000" dirty="0">
                <a:latin typeface="Times New Roman" panose="02020603050405020304" pitchFamily="18" charset="0"/>
                <a:cs typeface="Times New Roman" panose="02020603050405020304" pitchFamily="18" charset="0"/>
              </a:rPr>
              <a:t>saw them </a:t>
            </a:r>
            <a:r>
              <a:rPr lang="en-GB" sz="2000" dirty="0" smtClean="0">
                <a:latin typeface="Times New Roman" panose="02020603050405020304" pitchFamily="18" charset="0"/>
                <a:cs typeface="Times New Roman" panose="02020603050405020304" pitchFamily="18" charset="0"/>
              </a:rPr>
              <a:t>as inferior </a:t>
            </a:r>
            <a:r>
              <a:rPr lang="en-GB" sz="2000" dirty="0">
                <a:latin typeface="Times New Roman" panose="02020603050405020304" pitchFamily="18" charset="0"/>
                <a:cs typeface="Times New Roman" panose="02020603050405020304" pitchFamily="18" charset="0"/>
              </a:rPr>
              <a:t>compared to the whites.  </a:t>
            </a:r>
          </a:p>
        </p:txBody>
      </p:sp>
    </p:spTree>
    <p:extLst>
      <p:ext uri="{BB962C8B-B14F-4D97-AF65-F5344CB8AC3E}">
        <p14:creationId xmlns:p14="http://schemas.microsoft.com/office/powerpoint/2010/main" xmlns="" val="997982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72278"/>
            <a:ext cx="8596668" cy="1113183"/>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Elements </a:t>
            </a:r>
            <a:r>
              <a:rPr lang="en-GB" sz="2800" dirty="0" smtClean="0">
                <a:latin typeface="Times New Roman" panose="02020603050405020304" pitchFamily="18" charset="0"/>
                <a:cs typeface="Times New Roman" panose="02020603050405020304" pitchFamily="18" charset="0"/>
              </a:rPr>
              <a:t>of </a:t>
            </a:r>
            <a:r>
              <a:rPr lang="en-GB" sz="2800" dirty="0" smtClean="0">
                <a:latin typeface="Times New Roman" panose="02020603050405020304" pitchFamily="18" charset="0"/>
                <a:cs typeface="Times New Roman" panose="02020603050405020304" pitchFamily="18" charset="0"/>
              </a:rPr>
              <a:t>Racism </a:t>
            </a:r>
            <a:r>
              <a:rPr lang="en-GB" sz="2800" dirty="0" smtClean="0">
                <a:latin typeface="Times New Roman" panose="02020603050405020304" pitchFamily="18" charset="0"/>
                <a:cs typeface="Times New Roman" panose="02020603050405020304" pitchFamily="18" charset="0"/>
              </a:rPr>
              <a:t>a</a:t>
            </a:r>
            <a:r>
              <a:rPr lang="en-GB" sz="2800" dirty="0" smtClean="0">
                <a:latin typeface="Times New Roman" panose="02020603050405020304" pitchFamily="18" charset="0"/>
                <a:cs typeface="Times New Roman" panose="02020603050405020304" pitchFamily="18" charset="0"/>
              </a:rPr>
              <a:t>nd </a:t>
            </a:r>
            <a:r>
              <a:rPr lang="en-GB" sz="2800" dirty="0" smtClean="0">
                <a:latin typeface="Times New Roman" panose="02020603050405020304" pitchFamily="18" charset="0"/>
                <a:cs typeface="Times New Roman" panose="02020603050405020304" pitchFamily="18" charset="0"/>
              </a:rPr>
              <a:t>Inequality </a:t>
            </a:r>
            <a:r>
              <a:rPr lang="en-GB" sz="2800" dirty="0" smtClean="0">
                <a:latin typeface="Times New Roman" panose="02020603050405020304" pitchFamily="18" charset="0"/>
                <a:cs typeface="Times New Roman" panose="02020603050405020304" pitchFamily="18" charset="0"/>
              </a:rPr>
              <a:t>through </a:t>
            </a:r>
            <a:r>
              <a:rPr lang="en-GB" sz="2800" dirty="0" smtClean="0">
                <a:latin typeface="Times New Roman" panose="02020603050405020304" pitchFamily="18" charset="0"/>
                <a:cs typeface="Times New Roman" panose="02020603050405020304" pitchFamily="18" charset="0"/>
              </a:rPr>
              <a:t>t</a:t>
            </a:r>
            <a:r>
              <a:rPr lang="en-GB" sz="2800" dirty="0" smtClean="0">
                <a:latin typeface="Times New Roman" panose="02020603050405020304" pitchFamily="18" charset="0"/>
                <a:cs typeface="Times New Roman" panose="02020603050405020304" pitchFamily="18" charset="0"/>
              </a:rPr>
              <a:t>he </a:t>
            </a:r>
            <a:r>
              <a:rPr lang="en-GB" sz="2800" dirty="0" smtClean="0">
                <a:latin typeface="Times New Roman" panose="02020603050405020304" pitchFamily="18" charset="0"/>
                <a:cs typeface="Times New Roman" panose="02020603050405020304" pitchFamily="18" charset="0"/>
              </a:rPr>
              <a:t>Character </a:t>
            </a:r>
            <a:r>
              <a:rPr lang="en-GB" sz="2800" dirty="0" smtClean="0">
                <a:latin typeface="Times New Roman" panose="02020603050405020304" pitchFamily="18" charset="0"/>
                <a:cs typeface="Times New Roman" panose="02020603050405020304" pitchFamily="18" charset="0"/>
              </a:rPr>
              <a:t>of</a:t>
            </a:r>
            <a:r>
              <a:rPr lang="en-GB" sz="2800" dirty="0" smtClean="0">
                <a:latin typeface="Times New Roman" panose="02020603050405020304" pitchFamily="18" charset="0"/>
                <a:cs typeface="Times New Roman" panose="02020603050405020304" pitchFamily="18" charset="0"/>
              </a:rPr>
              <a:t> </a:t>
            </a:r>
            <a:r>
              <a:rPr lang="en-GB" sz="2800" dirty="0" smtClean="0">
                <a:latin typeface="Times New Roman" panose="02020603050405020304" pitchFamily="18" charset="0"/>
                <a:cs typeface="Times New Roman" panose="02020603050405020304" pitchFamily="18" charset="0"/>
              </a:rPr>
              <a:t>Women </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789528"/>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Carver’s </a:t>
            </a:r>
            <a:r>
              <a:rPr lang="en-GB" sz="2000" dirty="0">
                <a:latin typeface="Times New Roman" panose="02020603050405020304" pitchFamily="18" charset="0"/>
                <a:cs typeface="Times New Roman" panose="02020603050405020304" pitchFamily="18" charset="0"/>
              </a:rPr>
              <a:t>Mother and Julian’s Mother </a:t>
            </a:r>
            <a:r>
              <a:rPr lang="en-GB" sz="2000" dirty="0" smtClean="0">
                <a:latin typeface="Times New Roman" panose="02020603050405020304" pitchFamily="18" charset="0"/>
                <a:cs typeface="Times New Roman" panose="02020603050405020304" pitchFamily="18" charset="0"/>
              </a:rPr>
              <a:t>are </a:t>
            </a:r>
            <a:r>
              <a:rPr lang="en-GB" sz="2000" dirty="0">
                <a:latin typeface="Times New Roman" panose="02020603050405020304" pitchFamily="18" charset="0"/>
                <a:cs typeface="Times New Roman" panose="02020603050405020304" pitchFamily="18" charset="0"/>
              </a:rPr>
              <a:t>racists</a:t>
            </a:r>
            <a:r>
              <a:rPr lang="en-GB" sz="2000" dirty="0" smtClean="0">
                <a:latin typeface="Times New Roman" panose="02020603050405020304" pitchFamily="18" charset="0"/>
                <a:cs typeface="Times New Roman" panose="02020603050405020304" pitchFamily="18" charset="0"/>
              </a:rPr>
              <a:t>.</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Craver’s </a:t>
            </a:r>
            <a:r>
              <a:rPr lang="en-GB" sz="2000" dirty="0" smtClean="0">
                <a:latin typeface="Times New Roman" panose="02020603050405020304" pitchFamily="18" charset="0"/>
                <a:cs typeface="Times New Roman" panose="02020603050405020304" pitchFamily="18" charset="0"/>
              </a:rPr>
              <a:t>Mother shifted </a:t>
            </a:r>
            <a:r>
              <a:rPr lang="en-GB" sz="2000" dirty="0">
                <a:latin typeface="Times New Roman" panose="02020603050405020304" pitchFamily="18" charset="0"/>
                <a:cs typeface="Times New Roman" panose="02020603050405020304" pitchFamily="18" charset="0"/>
              </a:rPr>
              <a:t>her sitting </a:t>
            </a:r>
            <a:r>
              <a:rPr lang="en-GB" sz="2000" dirty="0" smtClean="0">
                <a:latin typeface="Times New Roman" panose="02020603050405020304" pitchFamily="18" charset="0"/>
                <a:cs typeface="Times New Roman" panose="02020603050405020304" pitchFamily="18" charset="0"/>
              </a:rPr>
              <a:t>position after </a:t>
            </a:r>
            <a:r>
              <a:rPr lang="en-GB" sz="2000" dirty="0">
                <a:latin typeface="Times New Roman" panose="02020603050405020304" pitchFamily="18" charset="0"/>
                <a:cs typeface="Times New Roman" panose="02020603050405020304" pitchFamily="18" charset="0"/>
              </a:rPr>
              <a:t>a black man entered the bus</a:t>
            </a:r>
            <a:r>
              <a:rPr lang="en-GB" sz="2000" dirty="0" smtClean="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Julian recognizes specific similarities between the two </a:t>
            </a:r>
            <a:r>
              <a:rPr lang="en-GB" sz="2000" dirty="0" smtClean="0">
                <a:latin typeface="Times New Roman" panose="02020603050405020304" pitchFamily="18" charset="0"/>
                <a:cs typeface="Times New Roman" panose="02020603050405020304" pitchFamily="18" charset="0"/>
              </a:rPr>
              <a:t>women.</a:t>
            </a:r>
          </a:p>
          <a:p>
            <a:r>
              <a:rPr lang="en-GB" sz="2000" dirty="0">
                <a:latin typeface="Times New Roman" panose="02020603050405020304" pitchFamily="18" charset="0"/>
                <a:cs typeface="Times New Roman" panose="02020603050405020304" pitchFamily="18" charset="0"/>
              </a:rPr>
              <a:t>Julian’s </a:t>
            </a:r>
            <a:r>
              <a:rPr lang="en-GB" sz="2000" dirty="0" smtClean="0">
                <a:latin typeface="Times New Roman" panose="02020603050405020304" pitchFamily="18" charset="0"/>
                <a:cs typeface="Times New Roman" panose="02020603050405020304" pitchFamily="18" charset="0"/>
              </a:rPr>
              <a:t>mother fails to recognize her </a:t>
            </a:r>
            <a:r>
              <a:rPr lang="en-GB" sz="2000" dirty="0">
                <a:latin typeface="Times New Roman" panose="02020603050405020304" pitchFamily="18" charset="0"/>
                <a:cs typeface="Times New Roman" panose="02020603050405020304" pitchFamily="18" charset="0"/>
              </a:rPr>
              <a:t>racist </a:t>
            </a:r>
            <a:r>
              <a:rPr lang="en-GB" sz="2000" dirty="0" smtClean="0">
                <a:latin typeface="Times New Roman" panose="02020603050405020304" pitchFamily="18" charset="0"/>
                <a:cs typeface="Times New Roman" panose="02020603050405020304" pitchFamily="18" charset="0"/>
              </a:rPr>
              <a:t>attitudes (</a:t>
            </a:r>
            <a:r>
              <a:rPr lang="en-GB" sz="2000" dirty="0">
                <a:latin typeface="Times New Roman" panose="02020603050405020304" pitchFamily="18" charset="0"/>
                <a:cs typeface="Times New Roman" panose="02020603050405020304" pitchFamily="18" charset="0"/>
              </a:rPr>
              <a:t>Brown et al., 14</a:t>
            </a:r>
            <a:r>
              <a:rPr lang="en-GB" sz="2000" dirty="0" smtClean="0">
                <a:latin typeface="Times New Roman" panose="02020603050405020304" pitchFamily="18" charset="0"/>
                <a:cs typeface="Times New Roman" panose="02020603050405020304" pitchFamily="18" charset="0"/>
              </a:rPr>
              <a:t>).</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83437" y="3962400"/>
            <a:ext cx="8596668" cy="2724979"/>
          </a:xfrm>
          <a:prstGeom prst="rect">
            <a:avLst/>
          </a:prstGeom>
        </p:spPr>
      </p:pic>
    </p:spTree>
    <p:extLst>
      <p:ext uri="{BB962C8B-B14F-4D97-AF65-F5344CB8AC3E}">
        <p14:creationId xmlns:p14="http://schemas.microsoft.com/office/powerpoint/2010/main" xmlns="" val="1653195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5287"/>
            <a:ext cx="8596668" cy="874643"/>
          </a:xfrm>
        </p:spPr>
        <p:txBody>
          <a:bodyPr>
            <a:normAutofit/>
          </a:bodyPr>
          <a:lstStyle/>
          <a:p>
            <a:r>
              <a:rPr lang="en-GB" sz="2800" dirty="0" smtClean="0">
                <a:latin typeface="Times New Roman" panose="02020603050405020304" pitchFamily="18" charset="0"/>
                <a:cs typeface="Times New Roman" panose="02020603050405020304" pitchFamily="18" charset="0"/>
              </a:rPr>
              <a:t>Racism, Inequality </a:t>
            </a:r>
            <a:r>
              <a:rPr lang="en-GB" sz="2800" dirty="0" smtClean="0">
                <a:latin typeface="Times New Roman" panose="02020603050405020304" pitchFamily="18" charset="0"/>
                <a:cs typeface="Times New Roman" panose="02020603050405020304" pitchFamily="18" charset="0"/>
              </a:rPr>
              <a:t>and </a:t>
            </a:r>
            <a:r>
              <a:rPr lang="en-GB" sz="2800" dirty="0" smtClean="0">
                <a:latin typeface="Times New Roman" panose="02020603050405020304" pitchFamily="18" charset="0"/>
                <a:cs typeface="Times New Roman" panose="02020603050405020304" pitchFamily="18" charset="0"/>
              </a:rPr>
              <a:t>Julian’s </a:t>
            </a:r>
            <a:r>
              <a:rPr lang="en-GB" sz="2800" dirty="0" smtClean="0">
                <a:latin typeface="Times New Roman" panose="02020603050405020304" pitchFamily="18" charset="0"/>
                <a:cs typeface="Times New Roman" panose="02020603050405020304" pitchFamily="18" charset="0"/>
              </a:rPr>
              <a:t>Beliefs of Black </a:t>
            </a:r>
            <a:r>
              <a:rPr lang="en-GB" sz="2800" dirty="0" smtClean="0">
                <a:latin typeface="Times New Roman" panose="02020603050405020304" pitchFamily="18" charset="0"/>
                <a:cs typeface="Times New Roman" panose="02020603050405020304" pitchFamily="18" charset="0"/>
              </a:rPr>
              <a:t>People</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828801"/>
            <a:ext cx="8596668" cy="4212562"/>
          </a:xfrm>
        </p:spPr>
        <p:txBody>
          <a:bodyPr>
            <a:normAutofit/>
          </a:bodyPr>
          <a:lstStyle/>
          <a:p>
            <a:r>
              <a:rPr lang="en-GB" sz="2000" dirty="0">
                <a:latin typeface="Times New Roman" panose="02020603050405020304" pitchFamily="18" charset="0"/>
                <a:cs typeface="Times New Roman" panose="02020603050405020304" pitchFamily="18" charset="0"/>
              </a:rPr>
              <a:t>Julia tends to see himself as superior to her in relation to </a:t>
            </a:r>
            <a:r>
              <a:rPr lang="en-GB" sz="2000" dirty="0" smtClean="0">
                <a:latin typeface="Times New Roman" panose="02020603050405020304" pitchFamily="18" charset="0"/>
                <a:cs typeface="Times New Roman" panose="02020603050405020304" pitchFamily="18" charset="0"/>
              </a:rPr>
              <a:t>morals.</a:t>
            </a:r>
          </a:p>
          <a:p>
            <a:r>
              <a:rPr lang="en-GB" sz="2000" dirty="0" smtClean="0">
                <a:latin typeface="Times New Roman" panose="02020603050405020304" pitchFamily="18" charset="0"/>
                <a:cs typeface="Times New Roman" panose="02020603050405020304" pitchFamily="18" charset="0"/>
              </a:rPr>
              <a:t>Julian tried </a:t>
            </a:r>
            <a:r>
              <a:rPr lang="en-GB" sz="2000" dirty="0">
                <a:latin typeface="Times New Roman" panose="02020603050405020304" pitchFamily="18" charset="0"/>
                <a:cs typeface="Times New Roman" panose="02020603050405020304" pitchFamily="18" charset="0"/>
              </a:rPr>
              <a:t>making friends with blacks </a:t>
            </a:r>
            <a:r>
              <a:rPr lang="en-GB" sz="2000" dirty="0" smtClean="0">
                <a:latin typeface="Times New Roman" panose="02020603050405020304" pitchFamily="18" charset="0"/>
                <a:cs typeface="Times New Roman" panose="02020603050405020304" pitchFamily="18" charset="0"/>
              </a:rPr>
              <a:t>who are professors and lawyers.</a:t>
            </a:r>
          </a:p>
          <a:p>
            <a:r>
              <a:rPr lang="en-GB" sz="2000" dirty="0" smtClean="0">
                <a:latin typeface="Times New Roman" panose="02020603050405020304" pitchFamily="18" charset="0"/>
                <a:cs typeface="Times New Roman" panose="02020603050405020304" pitchFamily="18" charset="0"/>
              </a:rPr>
              <a:t>Julian </a:t>
            </a:r>
            <a:r>
              <a:rPr lang="en-GB" sz="2000" dirty="0">
                <a:latin typeface="Times New Roman" panose="02020603050405020304" pitchFamily="18" charset="0"/>
                <a:cs typeface="Times New Roman" panose="02020603050405020304" pitchFamily="18" charset="0"/>
              </a:rPr>
              <a:t>used to treating the blacks as tools or </a:t>
            </a:r>
            <a:r>
              <a:rPr lang="en-GB" sz="2000" dirty="0" smtClean="0">
                <a:latin typeface="Times New Roman" panose="02020603050405020304" pitchFamily="18" charset="0"/>
                <a:cs typeface="Times New Roman" panose="02020603050405020304" pitchFamily="18" charset="0"/>
              </a:rPr>
              <a:t>symbols (Gillborn</a:t>
            </a:r>
            <a:r>
              <a:rPr lang="en-GB" sz="2000" dirty="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280).</a:t>
            </a:r>
          </a:p>
          <a:p>
            <a:r>
              <a:rPr lang="en-GB" sz="2000" dirty="0">
                <a:latin typeface="Times New Roman" panose="02020603050405020304" pitchFamily="18" charset="0"/>
                <a:cs typeface="Times New Roman" panose="02020603050405020304" pitchFamily="18" charset="0"/>
              </a:rPr>
              <a:t>Elements of racism are </a:t>
            </a:r>
            <a:r>
              <a:rPr lang="en-GB" sz="2000" dirty="0" smtClean="0">
                <a:latin typeface="Times New Roman" panose="02020603050405020304" pitchFamily="18" charset="0"/>
                <a:cs typeface="Times New Roman" panose="02020603050405020304" pitchFamily="18" charset="0"/>
              </a:rPr>
              <a:t>evident in how </a:t>
            </a:r>
            <a:r>
              <a:rPr lang="en-GB" sz="2000" dirty="0">
                <a:latin typeface="Times New Roman" panose="02020603050405020304" pitchFamily="18" charset="0"/>
                <a:cs typeface="Times New Roman" panose="02020603050405020304" pitchFamily="18" charset="0"/>
              </a:rPr>
              <a:t>Julian selected his </a:t>
            </a:r>
            <a:r>
              <a:rPr lang="en-GB" sz="2000" dirty="0" smtClean="0">
                <a:latin typeface="Times New Roman" panose="02020603050405020304" pitchFamily="18" charset="0"/>
                <a:cs typeface="Times New Roman" panose="02020603050405020304" pitchFamily="18" charset="0"/>
              </a:rPr>
              <a:t>friends.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89451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92766"/>
            <a:ext cx="8596668" cy="755374"/>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Racism Leads </a:t>
            </a:r>
            <a:r>
              <a:rPr lang="en-GB" sz="2800" dirty="0" smtClean="0">
                <a:latin typeface="Times New Roman" panose="02020603050405020304" pitchFamily="18" charset="0"/>
                <a:cs typeface="Times New Roman" panose="02020603050405020304" pitchFamily="18" charset="0"/>
              </a:rPr>
              <a:t>to </a:t>
            </a:r>
            <a:r>
              <a:rPr lang="en-GB" sz="2800" dirty="0" smtClean="0">
                <a:latin typeface="Times New Roman" panose="02020603050405020304" pitchFamily="18" charset="0"/>
                <a:cs typeface="Times New Roman" panose="02020603050405020304" pitchFamily="18" charset="0"/>
              </a:rPr>
              <a:t>Anger </a:t>
            </a:r>
            <a:r>
              <a:rPr lang="en-GB" sz="2800" dirty="0" smtClean="0">
                <a:latin typeface="Times New Roman" panose="02020603050405020304" pitchFamily="18" charset="0"/>
                <a:cs typeface="Times New Roman" panose="02020603050405020304" pitchFamily="18" charset="0"/>
              </a:rPr>
              <a:t>and </a:t>
            </a:r>
            <a:r>
              <a:rPr lang="en-GB" sz="2800" dirty="0" smtClean="0">
                <a:latin typeface="Times New Roman" panose="02020603050405020304" pitchFamily="18" charset="0"/>
                <a:cs typeface="Times New Roman" panose="02020603050405020304" pitchFamily="18" charset="0"/>
              </a:rPr>
              <a:t>Mistrust</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749287"/>
            <a:ext cx="8596668" cy="4848461"/>
          </a:xfrm>
        </p:spPr>
        <p:txBody>
          <a:bodyPr>
            <a:normAutofit/>
          </a:bodyPr>
          <a:lstStyle/>
          <a:p>
            <a:r>
              <a:rPr lang="en-GB" sz="2000" dirty="0">
                <a:latin typeface="Times New Roman" panose="02020603050405020304" pitchFamily="18" charset="0"/>
                <a:cs typeface="Times New Roman" panose="02020603050405020304" pitchFamily="18" charset="0"/>
              </a:rPr>
              <a:t>The anger and </a:t>
            </a:r>
            <a:r>
              <a:rPr lang="en-GB" sz="2000" dirty="0" smtClean="0">
                <a:latin typeface="Times New Roman" panose="02020603050405020304" pitchFamily="18" charset="0"/>
                <a:cs typeface="Times New Roman" panose="02020603050405020304" pitchFamily="18" charset="0"/>
              </a:rPr>
              <a:t>mistrust challenges the black to fit in society.</a:t>
            </a:r>
          </a:p>
          <a:p>
            <a:r>
              <a:rPr lang="en-GB" sz="2000" dirty="0">
                <a:latin typeface="Times New Roman" panose="02020603050405020304" pitchFamily="18" charset="0"/>
                <a:cs typeface="Times New Roman" panose="02020603050405020304" pitchFamily="18" charset="0"/>
              </a:rPr>
              <a:t>Julian’s Mother gave </a:t>
            </a:r>
            <a:r>
              <a:rPr lang="en-GB" sz="2000" dirty="0" smtClean="0">
                <a:latin typeface="Times New Roman" panose="02020603050405020304" pitchFamily="18" charset="0"/>
                <a:cs typeface="Times New Roman" panose="02020603050405020304" pitchFamily="18" charset="0"/>
              </a:rPr>
              <a:t>a young </a:t>
            </a:r>
            <a:r>
              <a:rPr lang="en-GB" sz="2000" dirty="0">
                <a:latin typeface="Times New Roman" panose="02020603050405020304" pitchFamily="18" charset="0"/>
                <a:cs typeface="Times New Roman" panose="02020603050405020304" pitchFamily="18" charset="0"/>
              </a:rPr>
              <a:t>boy a </a:t>
            </a:r>
            <a:r>
              <a:rPr lang="en-GB" sz="2000" dirty="0" smtClean="0">
                <a:latin typeface="Times New Roman" panose="02020603050405020304" pitchFamily="18" charset="0"/>
                <a:cs typeface="Times New Roman" panose="02020603050405020304" pitchFamily="18" charset="0"/>
              </a:rPr>
              <a:t>penny based on the colour (</a:t>
            </a:r>
            <a:r>
              <a:rPr lang="en-GB" sz="2000" dirty="0" err="1" smtClean="0">
                <a:latin typeface="Times New Roman" panose="02020603050405020304" pitchFamily="18" charset="0"/>
                <a:cs typeface="Times New Roman" panose="02020603050405020304" pitchFamily="18" charset="0"/>
              </a:rPr>
              <a:t>Valoyes</a:t>
            </a:r>
            <a:r>
              <a:rPr lang="en-GB" sz="2000" dirty="0" smtClean="0">
                <a:latin typeface="Times New Roman" panose="02020603050405020304" pitchFamily="18" charset="0"/>
                <a:cs typeface="Times New Roman" panose="02020603050405020304" pitchFamily="18" charset="0"/>
              </a:rPr>
              <a:t>-Chávez et al., 20).  </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The </a:t>
            </a:r>
            <a:r>
              <a:rPr lang="en-GB" sz="2000" dirty="0">
                <a:latin typeface="Times New Roman" panose="02020603050405020304" pitchFamily="18" charset="0"/>
                <a:cs typeface="Times New Roman" panose="02020603050405020304" pitchFamily="18" charset="0"/>
              </a:rPr>
              <a:t>racist structure of society continues to interfere with </a:t>
            </a:r>
            <a:r>
              <a:rPr lang="en-GB" sz="2000" dirty="0" smtClean="0">
                <a:latin typeface="Times New Roman" panose="02020603050405020304" pitchFamily="18" charset="0"/>
                <a:cs typeface="Times New Roman" panose="02020603050405020304" pitchFamily="18" charset="0"/>
              </a:rPr>
              <a:t>connections.</a:t>
            </a:r>
          </a:p>
          <a:p>
            <a:r>
              <a:rPr lang="en-GB" sz="2000" dirty="0" smtClean="0">
                <a:latin typeface="Times New Roman" panose="02020603050405020304" pitchFamily="18" charset="0"/>
                <a:cs typeface="Times New Roman" panose="02020603050405020304" pitchFamily="18" charset="0"/>
              </a:rPr>
              <a:t>It </a:t>
            </a:r>
            <a:r>
              <a:rPr lang="en-GB" sz="2000" dirty="0">
                <a:latin typeface="Times New Roman" panose="02020603050405020304" pitchFamily="18" charset="0"/>
                <a:cs typeface="Times New Roman" panose="02020603050405020304" pitchFamily="18" charset="0"/>
              </a:rPr>
              <a:t>is the responsibility of every </a:t>
            </a:r>
            <a:r>
              <a:rPr lang="en-GB" sz="2000" dirty="0" smtClean="0">
                <a:latin typeface="Times New Roman" panose="02020603050405020304" pitchFamily="18" charset="0"/>
                <a:cs typeface="Times New Roman" panose="02020603050405020304" pitchFamily="18" charset="0"/>
              </a:rPr>
              <a:t>member </a:t>
            </a:r>
            <a:r>
              <a:rPr lang="en-GB" sz="2000" dirty="0">
                <a:latin typeface="Times New Roman" panose="02020603050405020304" pitchFamily="18" charset="0"/>
                <a:cs typeface="Times New Roman" panose="02020603050405020304" pitchFamily="18" charset="0"/>
              </a:rPr>
              <a:t>to eliminate racism and </a:t>
            </a:r>
            <a:r>
              <a:rPr lang="en-GB" sz="2000" dirty="0" smtClean="0">
                <a:latin typeface="Times New Roman" panose="02020603050405020304" pitchFamily="18" charset="0"/>
                <a:cs typeface="Times New Roman" panose="02020603050405020304" pitchFamily="18" charset="0"/>
              </a:rPr>
              <a:t>inequality. </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77334" y="3994958"/>
            <a:ext cx="8069101" cy="2710642"/>
          </a:xfrm>
          <a:prstGeom prst="rect">
            <a:avLst/>
          </a:prstGeom>
        </p:spPr>
      </p:pic>
    </p:spTree>
    <p:extLst>
      <p:ext uri="{BB962C8B-B14F-4D97-AF65-F5344CB8AC3E}">
        <p14:creationId xmlns:p14="http://schemas.microsoft.com/office/powerpoint/2010/main" xmlns="" val="4060944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5288"/>
            <a:ext cx="8596668" cy="768626"/>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Racism, Inequality </a:t>
            </a:r>
            <a:r>
              <a:rPr lang="en-GB" sz="2800" dirty="0" smtClean="0">
                <a:latin typeface="Times New Roman" panose="02020603050405020304" pitchFamily="18" charset="0"/>
                <a:cs typeface="Times New Roman" panose="02020603050405020304" pitchFamily="18" charset="0"/>
              </a:rPr>
              <a:t>and </a:t>
            </a:r>
            <a:r>
              <a:rPr lang="en-GB" sz="2800" dirty="0" smtClean="0">
                <a:latin typeface="Times New Roman" panose="02020603050405020304" pitchFamily="18" charset="0"/>
                <a:cs typeface="Times New Roman" panose="02020603050405020304" pitchFamily="18" charset="0"/>
              </a:rPr>
              <a:t>t</a:t>
            </a:r>
            <a:r>
              <a:rPr lang="en-GB" sz="2800" dirty="0" smtClean="0">
                <a:latin typeface="Times New Roman" panose="02020603050405020304" pitchFamily="18" charset="0"/>
                <a:cs typeface="Times New Roman" panose="02020603050405020304" pitchFamily="18" charset="0"/>
              </a:rPr>
              <a:t>he </a:t>
            </a:r>
            <a:r>
              <a:rPr lang="en-GB" sz="2800" dirty="0" smtClean="0">
                <a:latin typeface="Times New Roman" panose="02020603050405020304" pitchFamily="18" charset="0"/>
                <a:cs typeface="Times New Roman" panose="02020603050405020304" pitchFamily="18" charset="0"/>
              </a:rPr>
              <a:t>Cultural History</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882294"/>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Julian </a:t>
            </a:r>
            <a:r>
              <a:rPr lang="en-GB" sz="2000" dirty="0" smtClean="0">
                <a:latin typeface="Times New Roman" panose="02020603050405020304" pitchFamily="18" charset="0"/>
                <a:cs typeface="Times New Roman" panose="02020603050405020304" pitchFamily="18" charset="0"/>
              </a:rPr>
              <a:t>signifies a relationship </a:t>
            </a:r>
            <a:r>
              <a:rPr lang="en-GB" sz="2000" dirty="0">
                <a:latin typeface="Times New Roman" panose="02020603050405020304" pitchFamily="18" charset="0"/>
                <a:cs typeface="Times New Roman" panose="02020603050405020304" pitchFamily="18" charset="0"/>
              </a:rPr>
              <a:t>between a young white Southern and his cultural </a:t>
            </a:r>
            <a:r>
              <a:rPr lang="en-GB" sz="2000" dirty="0" smtClean="0">
                <a:latin typeface="Times New Roman" panose="02020603050405020304" pitchFamily="18" charset="0"/>
                <a:cs typeface="Times New Roman" panose="02020603050405020304" pitchFamily="18" charset="0"/>
              </a:rPr>
              <a:t>history.</a:t>
            </a:r>
          </a:p>
          <a:p>
            <a:r>
              <a:rPr lang="en-GB" sz="2000" dirty="0" smtClean="0">
                <a:latin typeface="Times New Roman" panose="02020603050405020304" pitchFamily="18" charset="0"/>
                <a:cs typeface="Times New Roman" panose="02020603050405020304" pitchFamily="18" charset="0"/>
              </a:rPr>
              <a:t>He </a:t>
            </a:r>
            <a:r>
              <a:rPr lang="en-GB" sz="2000" dirty="0">
                <a:latin typeface="Times New Roman" panose="02020603050405020304" pitchFamily="18" charset="0"/>
                <a:cs typeface="Times New Roman" panose="02020603050405020304" pitchFamily="18" charset="0"/>
              </a:rPr>
              <a:t>despises and discourage his mother’s attitudes of </a:t>
            </a:r>
            <a:r>
              <a:rPr lang="en-GB" sz="2000" dirty="0" smtClean="0">
                <a:latin typeface="Times New Roman" panose="02020603050405020304" pitchFamily="18" charset="0"/>
                <a:cs typeface="Times New Roman" panose="02020603050405020304" pitchFamily="18" charset="0"/>
              </a:rPr>
              <a:t>inequality.</a:t>
            </a:r>
          </a:p>
          <a:p>
            <a:r>
              <a:rPr lang="en-GB" sz="2000" dirty="0">
                <a:latin typeface="Times New Roman" panose="02020603050405020304" pitchFamily="18" charset="0"/>
                <a:cs typeface="Times New Roman" panose="02020603050405020304" pitchFamily="18" charset="0"/>
              </a:rPr>
              <a:t>J</a:t>
            </a:r>
            <a:r>
              <a:rPr lang="en-GB" sz="2000" dirty="0" smtClean="0">
                <a:latin typeface="Times New Roman" panose="02020603050405020304" pitchFamily="18" charset="0"/>
                <a:cs typeface="Times New Roman" panose="02020603050405020304" pitchFamily="18" charset="0"/>
              </a:rPr>
              <a:t>ulian is heavily influenced by his family’s attitudes </a:t>
            </a:r>
            <a:r>
              <a:rPr lang="en-GB" sz="2000" dirty="0">
                <a:latin typeface="Times New Roman" panose="02020603050405020304" pitchFamily="18" charset="0"/>
                <a:cs typeface="Times New Roman" panose="02020603050405020304" pitchFamily="18" charset="0"/>
              </a:rPr>
              <a:t>of </a:t>
            </a:r>
            <a:r>
              <a:rPr lang="en-GB" sz="2000" dirty="0" smtClean="0">
                <a:latin typeface="Times New Roman" panose="02020603050405020304" pitchFamily="18" charset="0"/>
                <a:cs typeface="Times New Roman" panose="02020603050405020304" pitchFamily="18" charset="0"/>
              </a:rPr>
              <a:t>racism (</a:t>
            </a:r>
            <a:r>
              <a:rPr lang="en-GB" sz="2000" dirty="0">
                <a:latin typeface="Times New Roman" panose="02020603050405020304" pitchFamily="18" charset="0"/>
                <a:cs typeface="Times New Roman" panose="02020603050405020304" pitchFamily="18" charset="0"/>
              </a:rPr>
              <a:t>Kraus et al., 30</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Julian </a:t>
            </a:r>
            <a:r>
              <a:rPr lang="en-GB" sz="2000" dirty="0">
                <a:latin typeface="Times New Roman" panose="02020603050405020304" pitchFamily="18" charset="0"/>
                <a:cs typeface="Times New Roman" panose="02020603050405020304" pitchFamily="18" charset="0"/>
              </a:rPr>
              <a:t>enjoyed the forms of injustices that were active in his society. </a:t>
            </a:r>
          </a:p>
        </p:txBody>
      </p:sp>
    </p:spTree>
    <p:extLst>
      <p:ext uri="{BB962C8B-B14F-4D97-AF65-F5344CB8AC3E}">
        <p14:creationId xmlns:p14="http://schemas.microsoft.com/office/powerpoint/2010/main" xmlns="" val="3312928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04800"/>
            <a:ext cx="8596668" cy="781878"/>
          </a:xfrm>
        </p:spPr>
        <p:txBody>
          <a:bodyPr>
            <a:normAutofit/>
          </a:bodyPr>
          <a:lstStyle/>
          <a:p>
            <a:pPr algn="ctr"/>
            <a:r>
              <a:rPr lang="en-GB" sz="2000" dirty="0" smtClean="0">
                <a:latin typeface="Times New Roman" panose="02020603050405020304" pitchFamily="18" charset="0"/>
                <a:cs typeface="Times New Roman" panose="02020603050405020304" pitchFamily="18" charset="0"/>
              </a:rPr>
              <a:t>Racism, Inequality And Slave-ownership</a:t>
            </a:r>
            <a:endParaRPr lang="en-GB"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57739"/>
            <a:ext cx="8596668" cy="5400261"/>
          </a:xfrm>
        </p:spPr>
        <p:txBody>
          <a:bodyPr>
            <a:normAutofit/>
          </a:bodyPr>
          <a:lstStyle/>
          <a:p>
            <a:r>
              <a:rPr lang="en-GB" sz="2000" dirty="0">
                <a:latin typeface="Times New Roman" panose="02020603050405020304" pitchFamily="18" charset="0"/>
                <a:cs typeface="Times New Roman" panose="02020603050405020304" pitchFamily="18" charset="0"/>
              </a:rPr>
              <a:t>Julian’s mother fails to see the racism in her </a:t>
            </a:r>
            <a:r>
              <a:rPr lang="en-GB" sz="2000" dirty="0" smtClean="0">
                <a:latin typeface="Times New Roman" panose="02020603050405020304" pitchFamily="18" charset="0"/>
                <a:cs typeface="Times New Roman" panose="02020603050405020304" pitchFamily="18" charset="0"/>
              </a:rPr>
              <a:t>family.</a:t>
            </a:r>
          </a:p>
          <a:p>
            <a:r>
              <a:rPr lang="en-GB" sz="2000" dirty="0">
                <a:latin typeface="Times New Roman" panose="02020603050405020304" pitchFamily="18" charset="0"/>
                <a:cs typeface="Times New Roman" panose="02020603050405020304" pitchFamily="18" charset="0"/>
              </a:rPr>
              <a:t>Julian’s Mother is very concerned with the family’s </a:t>
            </a:r>
            <a:r>
              <a:rPr lang="en-GB" sz="2000" dirty="0" smtClean="0">
                <a:latin typeface="Times New Roman" panose="02020603050405020304" pitchFamily="18" charset="0"/>
                <a:cs typeface="Times New Roman" panose="02020603050405020304" pitchFamily="18" charset="0"/>
              </a:rPr>
              <a:t>history (Thomas </a:t>
            </a:r>
            <a:r>
              <a:rPr lang="en-GB" sz="2000" dirty="0">
                <a:latin typeface="Times New Roman" panose="02020603050405020304" pitchFamily="18" charset="0"/>
                <a:cs typeface="Times New Roman" panose="02020603050405020304" pitchFamily="18" charset="0"/>
              </a:rPr>
              <a:t>et al., 20</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Elements </a:t>
            </a:r>
            <a:r>
              <a:rPr lang="en-GB" sz="2000" dirty="0">
                <a:latin typeface="Times New Roman" panose="02020603050405020304" pitchFamily="18" charset="0"/>
                <a:cs typeface="Times New Roman" panose="02020603050405020304" pitchFamily="18" charset="0"/>
              </a:rPr>
              <a:t>of racism and inequality are triggered by gruesome </a:t>
            </a:r>
            <a:r>
              <a:rPr lang="en-GB" sz="2000" dirty="0" smtClean="0">
                <a:latin typeface="Times New Roman" panose="02020603050405020304" pitchFamily="18" charset="0"/>
                <a:cs typeface="Times New Roman" panose="02020603050405020304" pitchFamily="18" charset="0"/>
              </a:rPr>
              <a:t>histories.</a:t>
            </a:r>
          </a:p>
          <a:p>
            <a:r>
              <a:rPr lang="en-GB" sz="2000" dirty="0" smtClean="0">
                <a:latin typeface="Times New Roman" panose="02020603050405020304" pitchFamily="18" charset="0"/>
                <a:cs typeface="Times New Roman" panose="02020603050405020304" pitchFamily="18" charset="0"/>
              </a:rPr>
              <a:t>The </a:t>
            </a:r>
            <a:r>
              <a:rPr lang="en-GB" sz="2000" dirty="0">
                <a:latin typeface="Times New Roman" panose="02020603050405020304" pitchFamily="18" charset="0"/>
                <a:cs typeface="Times New Roman" panose="02020603050405020304" pitchFamily="18" charset="0"/>
              </a:rPr>
              <a:t>acts of slavery were exercised by colonial </a:t>
            </a:r>
            <a:r>
              <a:rPr lang="en-GB" sz="2000" dirty="0" smtClean="0">
                <a:latin typeface="Times New Roman" panose="02020603050405020304" pitchFamily="18" charset="0"/>
                <a:cs typeface="Times New Roman" panose="02020603050405020304" pitchFamily="18" charset="0"/>
              </a:rPr>
              <a:t>regimes.</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77334" y="4100975"/>
            <a:ext cx="7790804" cy="2597426"/>
          </a:xfrm>
          <a:prstGeom prst="rect">
            <a:avLst/>
          </a:prstGeom>
        </p:spPr>
      </p:pic>
    </p:spTree>
    <p:extLst>
      <p:ext uri="{BB962C8B-B14F-4D97-AF65-F5344CB8AC3E}">
        <p14:creationId xmlns:p14="http://schemas.microsoft.com/office/powerpoint/2010/main" xmlns="" val="770234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98783"/>
            <a:ext cx="8596668" cy="834887"/>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The Hat As A Symbol To Show Racism And Inequality</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895061"/>
            <a:ext cx="8596668" cy="4146301"/>
          </a:xfrm>
        </p:spPr>
        <p:txBody>
          <a:bodyPr>
            <a:normAutofit/>
          </a:bodyPr>
          <a:lstStyle/>
          <a:p>
            <a:r>
              <a:rPr lang="en-GB" sz="2000" dirty="0" smtClean="0">
                <a:latin typeface="Times New Roman" panose="02020603050405020304" pitchFamily="18" charset="0"/>
                <a:cs typeface="Times New Roman" panose="02020603050405020304" pitchFamily="18" charset="0"/>
              </a:rPr>
              <a:t>The hat </a:t>
            </a:r>
            <a:r>
              <a:rPr lang="en-GB" sz="2000" dirty="0">
                <a:latin typeface="Times New Roman" panose="02020603050405020304" pitchFamily="18" charset="0"/>
                <a:cs typeface="Times New Roman" panose="02020603050405020304" pitchFamily="18" charset="0"/>
              </a:rPr>
              <a:t>shows the convergences between races of black and whites</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The hats </a:t>
            </a:r>
            <a:r>
              <a:rPr lang="en-GB" sz="2000" dirty="0">
                <a:latin typeface="Times New Roman" panose="02020603050405020304" pitchFamily="18" charset="0"/>
                <a:cs typeface="Times New Roman" panose="02020603050405020304" pitchFamily="18" charset="0"/>
              </a:rPr>
              <a:t>won </a:t>
            </a:r>
            <a:r>
              <a:rPr lang="en-GB" sz="2000" dirty="0" smtClean="0">
                <a:latin typeface="Times New Roman" panose="02020603050405020304" pitchFamily="18" charset="0"/>
                <a:cs typeface="Times New Roman" panose="02020603050405020304" pitchFamily="18" charset="0"/>
              </a:rPr>
              <a:t>by </a:t>
            </a:r>
            <a:r>
              <a:rPr lang="en-GB" sz="2000" dirty="0">
                <a:latin typeface="Times New Roman" panose="02020603050405020304" pitchFamily="18" charset="0"/>
                <a:cs typeface="Times New Roman" panose="02020603050405020304" pitchFamily="18" charset="0"/>
              </a:rPr>
              <a:t>Julian’s Mother and Carver’s </a:t>
            </a:r>
            <a:r>
              <a:rPr lang="en-GB" sz="2000" dirty="0" smtClean="0">
                <a:latin typeface="Times New Roman" panose="02020603050405020304" pitchFamily="18" charset="0"/>
                <a:cs typeface="Times New Roman" panose="02020603050405020304" pitchFamily="18" charset="0"/>
              </a:rPr>
              <a:t>Mother </a:t>
            </a:r>
            <a:r>
              <a:rPr lang="en-GB" sz="2000" dirty="0">
                <a:latin typeface="Times New Roman" panose="02020603050405020304" pitchFamily="18" charset="0"/>
                <a:cs typeface="Times New Roman" panose="02020603050405020304" pitchFamily="18" charset="0"/>
              </a:rPr>
              <a:t>were eccentric and </a:t>
            </a:r>
            <a:r>
              <a:rPr lang="en-GB" sz="2000" dirty="0" smtClean="0">
                <a:latin typeface="Times New Roman" panose="02020603050405020304" pitchFamily="18" charset="0"/>
                <a:cs typeface="Times New Roman" panose="02020603050405020304" pitchFamily="18" charset="0"/>
              </a:rPr>
              <a:t>expensive (O'Connor 35). </a:t>
            </a:r>
          </a:p>
          <a:p>
            <a:r>
              <a:rPr lang="en-GB" sz="2000" dirty="0" smtClean="0">
                <a:latin typeface="Times New Roman" panose="02020603050405020304" pitchFamily="18" charset="0"/>
                <a:cs typeface="Times New Roman" panose="02020603050405020304" pitchFamily="18" charset="0"/>
              </a:rPr>
              <a:t>The expensiveness </a:t>
            </a:r>
            <a:r>
              <a:rPr lang="en-GB" sz="2000" dirty="0">
                <a:latin typeface="Times New Roman" panose="02020603050405020304" pitchFamily="18" charset="0"/>
                <a:cs typeface="Times New Roman" panose="02020603050405020304" pitchFamily="18" charset="0"/>
              </a:rPr>
              <a:t>represents </a:t>
            </a:r>
            <a:r>
              <a:rPr lang="en-GB" sz="2000" dirty="0" smtClean="0">
                <a:latin typeface="Times New Roman" panose="02020603050405020304" pitchFamily="18" charset="0"/>
                <a:cs typeface="Times New Roman" panose="02020603050405020304" pitchFamily="18" charset="0"/>
              </a:rPr>
              <a:t>the </a:t>
            </a:r>
            <a:r>
              <a:rPr lang="en-GB" sz="2000" dirty="0">
                <a:latin typeface="Times New Roman" panose="02020603050405020304" pitchFamily="18" charset="0"/>
                <a:cs typeface="Times New Roman" panose="02020603050405020304" pitchFamily="18" charset="0"/>
              </a:rPr>
              <a:t>culture of the newly-integrated South</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Material things should not be used as a way to define culture and race.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9505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317" y="159026"/>
            <a:ext cx="8596668" cy="967409"/>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Racism </a:t>
            </a:r>
            <a:r>
              <a:rPr lang="en-GB" sz="2800" dirty="0" smtClean="0">
                <a:latin typeface="Times New Roman" panose="02020603050405020304" pitchFamily="18" charset="0"/>
                <a:cs typeface="Times New Roman" panose="02020603050405020304" pitchFamily="18" charset="0"/>
              </a:rPr>
              <a:t>and </a:t>
            </a:r>
            <a:r>
              <a:rPr lang="en-GB" sz="2800" dirty="0" smtClean="0">
                <a:latin typeface="Times New Roman" panose="02020603050405020304" pitchFamily="18" charset="0"/>
                <a:cs typeface="Times New Roman" panose="02020603050405020304" pitchFamily="18" charset="0"/>
              </a:rPr>
              <a:t>Inequality </a:t>
            </a:r>
            <a:r>
              <a:rPr lang="en-GB" sz="2800" dirty="0" smtClean="0">
                <a:latin typeface="Times New Roman" panose="02020603050405020304" pitchFamily="18" charset="0"/>
                <a:cs typeface="Times New Roman" panose="02020603050405020304" pitchFamily="18" charset="0"/>
              </a:rPr>
              <a:t>in </a:t>
            </a:r>
            <a:r>
              <a:rPr lang="en-GB" sz="2800" dirty="0" smtClean="0">
                <a:latin typeface="Times New Roman" panose="02020603050405020304" pitchFamily="18" charset="0"/>
                <a:cs typeface="Times New Roman" panose="02020603050405020304" pitchFamily="18" charset="0"/>
              </a:rPr>
              <a:t>Modern Society</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71317" y="1802781"/>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Racism </a:t>
            </a:r>
            <a:r>
              <a:rPr lang="en-GB" sz="2000" dirty="0">
                <a:latin typeface="Times New Roman" panose="02020603050405020304" pitchFamily="18" charset="0"/>
                <a:cs typeface="Times New Roman" panose="02020603050405020304" pitchFamily="18" charset="0"/>
              </a:rPr>
              <a:t>and inequality are present in almost all </a:t>
            </a:r>
            <a:r>
              <a:rPr lang="en-GB" sz="2000" dirty="0" smtClean="0">
                <a:latin typeface="Times New Roman" panose="02020603050405020304" pitchFamily="18" charset="0"/>
                <a:cs typeface="Times New Roman" panose="02020603050405020304" pitchFamily="18" charset="0"/>
              </a:rPr>
              <a:t>sectors.</a:t>
            </a:r>
          </a:p>
          <a:p>
            <a:r>
              <a:rPr lang="en-GB" sz="2000" dirty="0">
                <a:latin typeface="Times New Roman" panose="02020603050405020304" pitchFamily="18" charset="0"/>
                <a:cs typeface="Times New Roman" panose="02020603050405020304" pitchFamily="18" charset="0"/>
              </a:rPr>
              <a:t>R</a:t>
            </a:r>
            <a:r>
              <a:rPr lang="en-GB" sz="2000" dirty="0" smtClean="0">
                <a:latin typeface="Times New Roman" panose="02020603050405020304" pitchFamily="18" charset="0"/>
                <a:cs typeface="Times New Roman" panose="02020603050405020304" pitchFamily="18" charset="0"/>
              </a:rPr>
              <a:t>acism </a:t>
            </a:r>
            <a:r>
              <a:rPr lang="en-GB" sz="2000" dirty="0">
                <a:latin typeface="Times New Roman" panose="02020603050405020304" pitchFamily="18" charset="0"/>
                <a:cs typeface="Times New Roman" panose="02020603050405020304" pitchFamily="18" charset="0"/>
              </a:rPr>
              <a:t>and inequality affect the daily </a:t>
            </a:r>
            <a:r>
              <a:rPr lang="en-GB" sz="2000" dirty="0" smtClean="0">
                <a:latin typeface="Times New Roman" panose="02020603050405020304" pitchFamily="18" charset="0"/>
                <a:cs typeface="Times New Roman" panose="02020603050405020304" pitchFamily="18" charset="0"/>
              </a:rPr>
              <a:t>interactions (</a:t>
            </a:r>
            <a:r>
              <a:rPr lang="en-GB" sz="2000" dirty="0">
                <a:latin typeface="Times New Roman" panose="02020603050405020304" pitchFamily="18" charset="0"/>
                <a:cs typeface="Times New Roman" panose="02020603050405020304" pitchFamily="18" charset="0"/>
              </a:rPr>
              <a:t>Thomas et al., 40</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The </a:t>
            </a:r>
            <a:r>
              <a:rPr lang="en-GB" sz="2000" dirty="0">
                <a:latin typeface="Times New Roman" panose="02020603050405020304" pitchFamily="18" charset="0"/>
                <a:cs typeface="Times New Roman" panose="02020603050405020304" pitchFamily="18" charset="0"/>
              </a:rPr>
              <a:t>narrative on blacks and whites should be </a:t>
            </a:r>
            <a:r>
              <a:rPr lang="en-GB" sz="2000" dirty="0" smtClean="0">
                <a:latin typeface="Times New Roman" panose="02020603050405020304" pitchFamily="18" charset="0"/>
                <a:cs typeface="Times New Roman" panose="02020603050405020304" pitchFamily="18" charset="0"/>
              </a:rPr>
              <a:t>avoided.</a:t>
            </a:r>
          </a:p>
          <a:p>
            <a:r>
              <a:rPr lang="en-GB" sz="2000" dirty="0" smtClean="0">
                <a:latin typeface="Times New Roman" panose="02020603050405020304" pitchFamily="18" charset="0"/>
                <a:cs typeface="Times New Roman" panose="02020603050405020304" pitchFamily="18" charset="0"/>
              </a:rPr>
              <a:t>There should be use </a:t>
            </a:r>
            <a:r>
              <a:rPr lang="en-GB" sz="2000" dirty="0">
                <a:latin typeface="Times New Roman" panose="02020603050405020304" pitchFamily="18" charset="0"/>
                <a:cs typeface="Times New Roman" panose="02020603050405020304" pitchFamily="18" charset="0"/>
              </a:rPr>
              <a:t>a </a:t>
            </a:r>
            <a:r>
              <a:rPr lang="en-GB" sz="2000" dirty="0" smtClean="0">
                <a:latin typeface="Times New Roman" panose="02020603050405020304" pitchFamily="18" charset="0"/>
                <a:cs typeface="Times New Roman" panose="02020603050405020304" pitchFamily="18" charset="0"/>
              </a:rPr>
              <a:t>languages </a:t>
            </a:r>
            <a:r>
              <a:rPr lang="en-GB" sz="2000" dirty="0">
                <a:latin typeface="Times New Roman" panose="02020603050405020304" pitchFamily="18" charset="0"/>
                <a:cs typeface="Times New Roman" panose="02020603050405020304" pitchFamily="18" charset="0"/>
              </a:rPr>
              <a:t>free of bias, racism, and </a:t>
            </a:r>
            <a:r>
              <a:rPr lang="en-GB" sz="2000" dirty="0" smtClean="0">
                <a:latin typeface="Times New Roman" panose="02020603050405020304" pitchFamily="18" charset="0"/>
                <a:cs typeface="Times New Roman" panose="02020603050405020304" pitchFamily="18" charset="0"/>
              </a:rPr>
              <a:t>inequality.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08391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185531"/>
            <a:ext cx="8596668" cy="861392"/>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Conclusion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956604"/>
            <a:ext cx="8596668" cy="5683348"/>
          </a:xfrm>
        </p:spPr>
        <p:txBody>
          <a:bodyPr>
            <a:normAutofit/>
          </a:bodyPr>
          <a:lstStyle/>
          <a:p>
            <a:r>
              <a:rPr lang="en-GB" sz="2000" dirty="0">
                <a:latin typeface="Times New Roman" panose="02020603050405020304" pitchFamily="18" charset="0"/>
                <a:cs typeface="Times New Roman" panose="02020603050405020304" pitchFamily="18" charset="0"/>
              </a:rPr>
              <a:t>Elements of racism and inequality affect social interactions in society</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Failure </a:t>
            </a:r>
            <a:r>
              <a:rPr lang="en-GB" sz="2000" dirty="0">
                <a:latin typeface="Times New Roman" panose="02020603050405020304" pitchFamily="18" charset="0"/>
                <a:cs typeface="Times New Roman" panose="02020603050405020304" pitchFamily="18" charset="0"/>
              </a:rPr>
              <a:t>to address issues on racism and inequality may lead to </a:t>
            </a:r>
            <a:r>
              <a:rPr lang="en-GB" sz="2000" dirty="0" smtClean="0">
                <a:latin typeface="Times New Roman" panose="02020603050405020304" pitchFamily="18" charset="0"/>
                <a:cs typeface="Times New Roman" panose="02020603050405020304" pitchFamily="18" charset="0"/>
              </a:rPr>
              <a:t>violence and biasness.</a:t>
            </a:r>
          </a:p>
          <a:p>
            <a:r>
              <a:rPr lang="en-GB" sz="2000" dirty="0">
                <a:latin typeface="Times New Roman" panose="02020603050405020304" pitchFamily="18" charset="0"/>
                <a:cs typeface="Times New Roman" panose="02020603050405020304" pitchFamily="18" charset="0"/>
              </a:rPr>
              <a:t>All races are equal regardless of the colours and financial positions</a:t>
            </a:r>
            <a:r>
              <a:rPr lang="en-GB" sz="2000" dirty="0" smtClean="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Inter-</a:t>
            </a:r>
            <a:r>
              <a:rPr lang="en-GB" sz="2000" dirty="0" err="1">
                <a:latin typeface="Times New Roman" panose="02020603050405020304" pitchFamily="18" charset="0"/>
                <a:cs typeface="Times New Roman" panose="02020603050405020304" pitchFamily="18" charset="0"/>
              </a:rPr>
              <a:t>sectionality</a:t>
            </a:r>
            <a:r>
              <a:rPr lang="en-GB" sz="2000" dirty="0">
                <a:latin typeface="Times New Roman" panose="02020603050405020304" pitchFamily="18" charset="0"/>
                <a:cs typeface="Times New Roman" panose="02020603050405020304" pitchFamily="18" charset="0"/>
              </a:rPr>
              <a:t> is a fundamental aspect of understanding race and </a:t>
            </a:r>
            <a:r>
              <a:rPr lang="en-GB" sz="2000" dirty="0" smtClean="0">
                <a:latin typeface="Times New Roman" panose="02020603050405020304" pitchFamily="18" charset="0"/>
                <a:cs typeface="Times New Roman" panose="02020603050405020304" pitchFamily="18" charset="0"/>
              </a:rPr>
              <a:t>inequality.</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21062" y="3474720"/>
            <a:ext cx="6558353" cy="3383280"/>
          </a:xfrm>
          <a:prstGeom prst="rect">
            <a:avLst/>
          </a:prstGeom>
        </p:spPr>
      </p:pic>
    </p:spTree>
    <p:extLst>
      <p:ext uri="{BB962C8B-B14F-4D97-AF65-F5344CB8AC3E}">
        <p14:creationId xmlns:p14="http://schemas.microsoft.com/office/powerpoint/2010/main" xmlns="" val="991903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45774"/>
            <a:ext cx="8596668" cy="91440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References</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57739"/>
            <a:ext cx="8596668" cy="5400261"/>
          </a:xfrm>
        </p:spPr>
        <p:txBody>
          <a:bodyPr>
            <a:normAutofit/>
          </a:bodyPr>
          <a:lstStyle/>
          <a:p>
            <a:r>
              <a:rPr lang="en-GB" sz="2000" dirty="0">
                <a:latin typeface="Times New Roman" panose="02020603050405020304" pitchFamily="18" charset="0"/>
                <a:cs typeface="Times New Roman" panose="02020603050405020304" pitchFamily="18" charset="0"/>
              </a:rPr>
              <a:t>Brown, K. Steven, et al. "Confronting Structural Racism in Research and Policy Analysis." (2019). Urban Institute. </a:t>
            </a:r>
          </a:p>
          <a:p>
            <a:r>
              <a:rPr lang="en-GB" sz="2000" dirty="0">
                <a:latin typeface="Times New Roman" panose="02020603050405020304" pitchFamily="18" charset="0"/>
                <a:cs typeface="Times New Roman" panose="02020603050405020304" pitchFamily="18" charset="0"/>
              </a:rPr>
              <a:t>Gillborn, David. "</a:t>
            </a:r>
            <a:r>
              <a:rPr lang="en-GB" sz="2000" dirty="0" err="1">
                <a:latin typeface="Times New Roman" panose="02020603050405020304" pitchFamily="18" charset="0"/>
                <a:cs typeface="Times New Roman" panose="02020603050405020304" pitchFamily="18" charset="0"/>
              </a:rPr>
              <a:t>Intersectionality</a:t>
            </a:r>
            <a:r>
              <a:rPr lang="en-GB" sz="2000" dirty="0">
                <a:latin typeface="Times New Roman" panose="02020603050405020304" pitchFamily="18" charset="0"/>
                <a:cs typeface="Times New Roman" panose="02020603050405020304" pitchFamily="18" charset="0"/>
              </a:rPr>
              <a:t>, critical race theory, and the primacy of racism: Race, class, gender, and disability in education." </a:t>
            </a:r>
            <a:r>
              <a:rPr lang="en-GB" sz="2000" i="1" dirty="0">
                <a:latin typeface="Times New Roman" panose="02020603050405020304" pitchFamily="18" charset="0"/>
                <a:cs typeface="Times New Roman" panose="02020603050405020304" pitchFamily="18" charset="0"/>
              </a:rPr>
              <a:t>Qualitative Inquiry</a:t>
            </a:r>
            <a:r>
              <a:rPr lang="en-GB" sz="2000" dirty="0">
                <a:latin typeface="Times New Roman" panose="02020603050405020304" pitchFamily="18" charset="0"/>
                <a:cs typeface="Times New Roman" panose="02020603050405020304" pitchFamily="18" charset="0"/>
              </a:rPr>
              <a:t> 21.3 (2015): 277-287.</a:t>
            </a:r>
          </a:p>
          <a:p>
            <a:r>
              <a:rPr lang="en-GB" sz="2000" dirty="0">
                <a:latin typeface="Times New Roman" panose="02020603050405020304" pitchFamily="18" charset="0"/>
                <a:cs typeface="Times New Roman" panose="02020603050405020304" pitchFamily="18" charset="0"/>
              </a:rPr>
              <a:t>Kraus, Michael, et al. "The Misperception of Racial Economic Inequality." (2019). </a:t>
            </a:r>
            <a:r>
              <a:rPr lang="en-GB" sz="2000" dirty="0" err="1">
                <a:latin typeface="Times New Roman" panose="02020603050405020304" pitchFamily="18" charset="0"/>
                <a:cs typeface="Times New Roman" panose="02020603050405020304" pitchFamily="18" charset="0"/>
              </a:rPr>
              <a:t>PsyArXiv</a:t>
            </a:r>
            <a:r>
              <a:rPr lang="en-GB" sz="2000" dirty="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O'Connor, Flannery. </a:t>
            </a:r>
            <a:r>
              <a:rPr lang="en-GB" sz="2000" i="1" dirty="0">
                <a:latin typeface="Times New Roman" panose="02020603050405020304" pitchFamily="18" charset="0"/>
                <a:cs typeface="Times New Roman" panose="02020603050405020304" pitchFamily="18" charset="0"/>
              </a:rPr>
              <a:t>Everything that rises must converge</a:t>
            </a:r>
            <a:r>
              <a:rPr lang="en-GB" sz="2000" dirty="0">
                <a:latin typeface="Times New Roman" panose="02020603050405020304" pitchFamily="18" charset="0"/>
                <a:cs typeface="Times New Roman" panose="02020603050405020304" pitchFamily="18" charset="0"/>
              </a:rPr>
              <a:t>. Macmillan, 1965.</a:t>
            </a:r>
          </a:p>
          <a:p>
            <a:r>
              <a:rPr lang="en-GB" sz="2000" dirty="0">
                <a:latin typeface="Times New Roman" panose="02020603050405020304" pitchFamily="18" charset="0"/>
                <a:cs typeface="Times New Roman" panose="02020603050405020304" pitchFamily="18" charset="0"/>
              </a:rPr>
              <a:t>Thomas, Destiny, et al. "Racism." Faculty Scholarship. (2017).</a:t>
            </a:r>
          </a:p>
          <a:p>
            <a:r>
              <a:rPr lang="en-GB" sz="2000" dirty="0" err="1">
                <a:latin typeface="Times New Roman" panose="02020603050405020304" pitchFamily="18" charset="0"/>
                <a:cs typeface="Times New Roman" panose="02020603050405020304" pitchFamily="18" charset="0"/>
              </a:rPr>
              <a:t>Valoyes</a:t>
            </a:r>
            <a:r>
              <a:rPr lang="en-GB" sz="2000" dirty="0">
                <a:latin typeface="Times New Roman" panose="02020603050405020304" pitchFamily="18" charset="0"/>
                <a:cs typeface="Times New Roman" panose="02020603050405020304" pitchFamily="18" charset="0"/>
              </a:rPr>
              <a:t>-Chávez, Luz, et al. "Race, Racism and Mathematics Education: Local and Global Perspectives." </a:t>
            </a:r>
            <a:r>
              <a:rPr lang="en-GB" sz="2000" i="1" dirty="0">
                <a:latin typeface="Times New Roman" panose="02020603050405020304" pitchFamily="18" charset="0"/>
                <a:cs typeface="Times New Roman" panose="02020603050405020304" pitchFamily="18" charset="0"/>
              </a:rPr>
              <a:t>Proceedings of the Ninth International Mathematics Education and Society Conference: Mathematics Education and Life at Times of Crisis;</a:t>
            </a:r>
            <a:r>
              <a:rPr lang="en-GB" sz="2000" dirty="0">
                <a:latin typeface="Times New Roman" panose="02020603050405020304" pitchFamily="18" charset="0"/>
                <a:cs typeface="Times New Roman" panose="02020603050405020304" pitchFamily="18" charset="0"/>
              </a:rPr>
              <a:t> Vol. 1. University of Thessaly Press, 2017.</a:t>
            </a:r>
          </a:p>
          <a:p>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7260825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199</TotalTime>
  <Words>1145</Words>
  <Application>Microsoft Office PowerPoint</Application>
  <PresentationFormat>Custom</PresentationFormat>
  <Paragraphs>79</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Everything that Rises Must Converge</vt:lpstr>
      <vt:lpstr>Introduction</vt:lpstr>
      <vt:lpstr>Racism and Inequality affect Social Interactions </vt:lpstr>
      <vt:lpstr>Elements of Racism and Inequality through the Character of Women </vt:lpstr>
      <vt:lpstr>Racism, Inequality and Julian’s Beliefs of Black People</vt:lpstr>
      <vt:lpstr>Racism Leads to Anger and Mistrust</vt:lpstr>
      <vt:lpstr>Racism, Inequality and the Cultural History</vt:lpstr>
      <vt:lpstr>Racism, Inequality And Slave-ownership</vt:lpstr>
      <vt:lpstr>The Hat As A Symbol To Show Racism And Inequality</vt:lpstr>
      <vt:lpstr>Racism and Inequality in Modern Society</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Everything that Rises Must Converge</dc:title>
  <dc:creator>Antony</dc:creator>
  <cp:lastModifiedBy>ADM</cp:lastModifiedBy>
  <cp:revision>20</cp:revision>
  <dcterms:created xsi:type="dcterms:W3CDTF">2019-04-24T05:19:24Z</dcterms:created>
  <dcterms:modified xsi:type="dcterms:W3CDTF">2019-04-24T08:44:12Z</dcterms:modified>
</cp:coreProperties>
</file>